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6" r:id="rId1"/>
  </p:sldMasterIdLst>
  <p:notesMasterIdLst>
    <p:notesMasterId r:id="rId105"/>
  </p:notesMasterIdLst>
  <p:sldIdLst>
    <p:sldId id="439" r:id="rId2"/>
    <p:sldId id="437" r:id="rId3"/>
    <p:sldId id="477" r:id="rId4"/>
    <p:sldId id="474" r:id="rId5"/>
    <p:sldId id="453" r:id="rId6"/>
    <p:sldId id="451" r:id="rId7"/>
    <p:sldId id="455" r:id="rId8"/>
    <p:sldId id="355" r:id="rId9"/>
    <p:sldId id="357" r:id="rId10"/>
    <p:sldId id="454" r:id="rId11"/>
    <p:sldId id="365" r:id="rId12"/>
    <p:sldId id="476" r:id="rId13"/>
    <p:sldId id="258" r:id="rId14"/>
    <p:sldId id="398" r:id="rId15"/>
    <p:sldId id="372" r:id="rId16"/>
    <p:sldId id="456" r:id="rId17"/>
    <p:sldId id="465" r:id="rId18"/>
    <p:sldId id="440" r:id="rId19"/>
    <p:sldId id="336" r:id="rId20"/>
    <p:sldId id="310" r:id="rId21"/>
    <p:sldId id="467" r:id="rId22"/>
    <p:sldId id="438" r:id="rId23"/>
    <p:sldId id="334" r:id="rId24"/>
    <p:sldId id="430" r:id="rId25"/>
    <p:sldId id="473" r:id="rId26"/>
    <p:sldId id="300" r:id="rId27"/>
    <p:sldId id="441" r:id="rId28"/>
    <p:sldId id="413" r:id="rId29"/>
    <p:sldId id="262" r:id="rId30"/>
    <p:sldId id="302" r:id="rId31"/>
    <p:sldId id="276" r:id="rId32"/>
    <p:sldId id="284" r:id="rId33"/>
    <p:sldId id="442" r:id="rId34"/>
    <p:sldId id="436" r:id="rId35"/>
    <p:sldId id="281" r:id="rId36"/>
    <p:sldId id="444" r:id="rId37"/>
    <p:sldId id="457" r:id="rId38"/>
    <p:sldId id="264" r:id="rId39"/>
    <p:sldId id="349" r:id="rId40"/>
    <p:sldId id="445" r:id="rId41"/>
    <p:sldId id="267" r:id="rId42"/>
    <p:sldId id="443" r:id="rId43"/>
    <p:sldId id="292" r:id="rId44"/>
    <p:sldId id="433" r:id="rId45"/>
    <p:sldId id="389" r:id="rId46"/>
    <p:sldId id="416" r:id="rId47"/>
    <p:sldId id="459" r:id="rId48"/>
    <p:sldId id="468" r:id="rId49"/>
    <p:sldId id="458" r:id="rId50"/>
    <p:sldId id="268" r:id="rId51"/>
    <p:sldId id="269" r:id="rId52"/>
    <p:sldId id="450" r:id="rId53"/>
    <p:sldId id="303" r:id="rId54"/>
    <p:sldId id="279" r:id="rId55"/>
    <p:sldId id="306" r:id="rId56"/>
    <p:sldId id="380" r:id="rId57"/>
    <p:sldId id="418" r:id="rId58"/>
    <p:sldId id="419" r:id="rId59"/>
    <p:sldId id="420" r:id="rId60"/>
    <p:sldId id="270" r:id="rId61"/>
    <p:sldId id="469" r:id="rId62"/>
    <p:sldId id="304" r:id="rId63"/>
    <p:sldId id="280" r:id="rId64"/>
    <p:sldId id="271" r:id="rId65"/>
    <p:sldId id="460" r:id="rId66"/>
    <p:sldId id="382" r:id="rId67"/>
    <p:sldId id="307" r:id="rId68"/>
    <p:sldId id="331" r:id="rId69"/>
    <p:sldId id="449" r:id="rId70"/>
    <p:sldId id="286" r:id="rId71"/>
    <p:sldId id="461" r:id="rId72"/>
    <p:sldId id="405" r:id="rId73"/>
    <p:sldId id="431" r:id="rId74"/>
    <p:sldId id="462" r:id="rId75"/>
    <p:sldId id="408" r:id="rId76"/>
    <p:sldId id="424" r:id="rId77"/>
    <p:sldId id="283" r:id="rId78"/>
    <p:sldId id="309" r:id="rId79"/>
    <p:sldId id="356" r:id="rId80"/>
    <p:sldId id="332" r:id="rId81"/>
    <p:sldId id="308" r:id="rId82"/>
    <p:sldId id="475" r:id="rId83"/>
    <p:sldId id="470" r:id="rId84"/>
    <p:sldId id="296" r:id="rId85"/>
    <p:sldId id="425" r:id="rId86"/>
    <p:sldId id="447" r:id="rId87"/>
    <p:sldId id="291" r:id="rId88"/>
    <p:sldId id="434" r:id="rId89"/>
    <p:sldId id="297" r:id="rId90"/>
    <p:sldId id="298" r:id="rId91"/>
    <p:sldId id="464" r:id="rId92"/>
    <p:sldId id="446" r:id="rId93"/>
    <p:sldId id="299" r:id="rId94"/>
    <p:sldId id="312" r:id="rId95"/>
    <p:sldId id="318" r:id="rId96"/>
    <p:sldId id="422" r:id="rId97"/>
    <p:sldId id="305" r:id="rId98"/>
    <p:sldId id="346" r:id="rId99"/>
    <p:sldId id="435" r:id="rId100"/>
    <p:sldId id="320" r:id="rId101"/>
    <p:sldId id="471" r:id="rId102"/>
    <p:sldId id="333" r:id="rId103"/>
    <p:sldId id="321" r:id="rId10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kiosk/>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FF9300"/>
    <a:srgbClr val="DE8907"/>
    <a:srgbClr val="EB5C3B"/>
    <a:srgbClr val="FD819D"/>
    <a:srgbClr val="FD9AB7"/>
    <a:srgbClr val="5AFF16"/>
    <a:srgbClr val="7A0800"/>
    <a:srgbClr val="228808"/>
    <a:srgbClr val="FF0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94694"/>
  </p:normalViewPr>
  <p:slideViewPr>
    <p:cSldViewPr snapToGrid="0" snapToObjects="1">
      <p:cViewPr varScale="1">
        <p:scale>
          <a:sx n="107" d="100"/>
          <a:sy n="107" d="100"/>
        </p:scale>
        <p:origin x="184" y="37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99D325-A100-504A-BFD9-189233DC2D70}" type="datetimeFigureOut">
              <a:rPr lang="en-US" smtClean="0"/>
              <a:t>7/15/22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D6BF98-0AE2-4F42-B4C8-4FFD7E65DAF8}" type="slidenum">
              <a:rPr lang="en-US" smtClean="0"/>
              <a:t>‹#›</a:t>
            </a:fld>
            <a:endParaRPr lang="en-US"/>
          </a:p>
        </p:txBody>
      </p:sp>
    </p:spTree>
    <p:extLst>
      <p:ext uri="{BB962C8B-B14F-4D97-AF65-F5344CB8AC3E}">
        <p14:creationId xmlns:p14="http://schemas.microsoft.com/office/powerpoint/2010/main" val="2019163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presentation demonstrates the new capabilities of PowerPoint and it is best viewed in Slide Show. These slides are designed to give you great ideas for the presentations you’ll create in PowerPoint 2011!</a:t>
            </a:r>
          </a:p>
          <a:p>
            <a:endParaRPr lang="en-US" dirty="0"/>
          </a:p>
          <a:p>
            <a:r>
              <a:rPr lang="en-US" sz="1200" kern="1200" dirty="0">
                <a:solidFill>
                  <a:schemeClr val="tx1"/>
                </a:solidFill>
                <a:effectLst/>
                <a:latin typeface="+mn-lt"/>
                <a:ea typeface="+mn-ea"/>
                <a:cs typeface="+mn-cs"/>
              </a:rPr>
              <a:t>For more sample templates, click the File menu, and then click New From Template.  Under Templates, click Presentations.</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presentation demonstrates the new capabilities of PowerPoint and it is best viewed in Slide Show. These slides are designed to give you great ideas for the presentations you’ll create in PowerPoint 2011!</a:t>
            </a:r>
          </a:p>
          <a:p>
            <a:endParaRPr lang="en-US" dirty="0"/>
          </a:p>
          <a:p>
            <a:r>
              <a:rPr lang="en-US" sz="1200" kern="1200" dirty="0">
                <a:solidFill>
                  <a:schemeClr val="tx1"/>
                </a:solidFill>
                <a:effectLst/>
                <a:latin typeface="+mn-lt"/>
                <a:ea typeface="+mn-ea"/>
                <a:cs typeface="+mn-cs"/>
              </a:rPr>
              <a:t>For more sample templates, click the File menu, and then click New From Template.  Under Templates, click Presentations.</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26</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D6BF98-0AE2-4F42-B4C8-4FFD7E65DAF8}" type="slidenum">
              <a:rPr lang="en-US" smtClean="0"/>
              <a:t>29</a:t>
            </a:fld>
            <a:endParaRPr lang="en-US"/>
          </a:p>
        </p:txBody>
      </p:sp>
    </p:spTree>
    <p:extLst>
      <p:ext uri="{BB962C8B-B14F-4D97-AF65-F5344CB8AC3E}">
        <p14:creationId xmlns:p14="http://schemas.microsoft.com/office/powerpoint/2010/main" val="54532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presentation demonstrates the new capabilities of PowerPoint and it is best viewed in Slide Show. These slides are designed to give you great ideas for the presentations you’ll create in PowerPoint 2011!</a:t>
            </a:r>
          </a:p>
          <a:p>
            <a:endParaRPr lang="en-US" dirty="0"/>
          </a:p>
          <a:p>
            <a:r>
              <a:rPr lang="en-US" sz="1200" kern="1200" dirty="0">
                <a:solidFill>
                  <a:schemeClr val="tx1"/>
                </a:solidFill>
                <a:effectLst/>
                <a:latin typeface="+mn-lt"/>
                <a:ea typeface="+mn-ea"/>
                <a:cs typeface="+mn-cs"/>
              </a:rPr>
              <a:t>For more sample templates, click the File menu, and then click New From Template.  Under Templates, click Presentations.</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30</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D6BF98-0AE2-4F42-B4C8-4FFD7E65DAF8}" type="slidenum">
              <a:rPr lang="en-US" smtClean="0"/>
              <a:t>31</a:t>
            </a:fld>
            <a:endParaRPr lang="en-US"/>
          </a:p>
        </p:txBody>
      </p:sp>
    </p:spTree>
    <p:extLst>
      <p:ext uri="{BB962C8B-B14F-4D97-AF65-F5344CB8AC3E}">
        <p14:creationId xmlns:p14="http://schemas.microsoft.com/office/powerpoint/2010/main" val="54532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D6BF98-0AE2-4F42-B4C8-4FFD7E65DAF8}" type="slidenum">
              <a:rPr lang="en-US" smtClean="0"/>
              <a:t>32</a:t>
            </a:fld>
            <a:endParaRPr lang="en-US"/>
          </a:p>
        </p:txBody>
      </p:sp>
    </p:spTree>
    <p:extLst>
      <p:ext uri="{BB962C8B-B14F-4D97-AF65-F5344CB8AC3E}">
        <p14:creationId xmlns:p14="http://schemas.microsoft.com/office/powerpoint/2010/main" val="54532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D6BF98-0AE2-4F42-B4C8-4FFD7E65DAF8}" type="slidenum">
              <a:rPr lang="en-US" smtClean="0"/>
              <a:t>33</a:t>
            </a:fld>
            <a:endParaRPr lang="en-US"/>
          </a:p>
        </p:txBody>
      </p:sp>
    </p:spTree>
    <p:extLst>
      <p:ext uri="{BB962C8B-B14F-4D97-AF65-F5344CB8AC3E}">
        <p14:creationId xmlns:p14="http://schemas.microsoft.com/office/powerpoint/2010/main" val="2778034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D6BF98-0AE2-4F42-B4C8-4FFD7E65DAF8}" type="slidenum">
              <a:rPr lang="en-US" smtClean="0"/>
              <a:t>35</a:t>
            </a:fld>
            <a:endParaRPr lang="en-US"/>
          </a:p>
        </p:txBody>
      </p:sp>
    </p:spTree>
    <p:extLst>
      <p:ext uri="{BB962C8B-B14F-4D97-AF65-F5344CB8AC3E}">
        <p14:creationId xmlns:p14="http://schemas.microsoft.com/office/powerpoint/2010/main" val="1240959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D6BF98-0AE2-4F42-B4C8-4FFD7E65DAF8}" type="slidenum">
              <a:rPr lang="en-US" smtClean="0"/>
              <a:t>38</a:t>
            </a:fld>
            <a:endParaRPr lang="en-US"/>
          </a:p>
        </p:txBody>
      </p:sp>
    </p:spTree>
    <p:extLst>
      <p:ext uri="{BB962C8B-B14F-4D97-AF65-F5344CB8AC3E}">
        <p14:creationId xmlns:p14="http://schemas.microsoft.com/office/powerpoint/2010/main" val="1240959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D6BF98-0AE2-4F42-B4C8-4FFD7E65DAF8}" type="slidenum">
              <a:rPr lang="en-US" smtClean="0"/>
              <a:t>40</a:t>
            </a:fld>
            <a:endParaRPr lang="en-US"/>
          </a:p>
        </p:txBody>
      </p:sp>
    </p:spTree>
    <p:extLst>
      <p:ext uri="{BB962C8B-B14F-4D97-AF65-F5344CB8AC3E}">
        <p14:creationId xmlns:p14="http://schemas.microsoft.com/office/powerpoint/2010/main" val="4121949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D6BF98-0AE2-4F42-B4C8-4FFD7E65DAF8}" type="slidenum">
              <a:rPr lang="en-US" smtClean="0"/>
              <a:t>41</a:t>
            </a:fld>
            <a:endParaRPr lang="en-US"/>
          </a:p>
        </p:txBody>
      </p:sp>
    </p:spTree>
    <p:extLst>
      <p:ext uri="{BB962C8B-B14F-4D97-AF65-F5344CB8AC3E}">
        <p14:creationId xmlns:p14="http://schemas.microsoft.com/office/powerpoint/2010/main" val="1071915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D6BF98-0AE2-4F42-B4C8-4FFD7E65DAF8}" type="slidenum">
              <a:rPr lang="en-US" smtClean="0"/>
              <a:t>8</a:t>
            </a:fld>
            <a:endParaRPr lang="en-US"/>
          </a:p>
        </p:txBody>
      </p:sp>
    </p:spTree>
    <p:extLst>
      <p:ext uri="{BB962C8B-B14F-4D97-AF65-F5344CB8AC3E}">
        <p14:creationId xmlns:p14="http://schemas.microsoft.com/office/powerpoint/2010/main" val="27780349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D6BF98-0AE2-4F42-B4C8-4FFD7E65DAF8}" type="slidenum">
              <a:rPr lang="en-US" smtClean="0"/>
              <a:t>43</a:t>
            </a:fld>
            <a:endParaRPr lang="en-US"/>
          </a:p>
        </p:txBody>
      </p:sp>
    </p:spTree>
    <p:extLst>
      <p:ext uri="{BB962C8B-B14F-4D97-AF65-F5344CB8AC3E}">
        <p14:creationId xmlns:p14="http://schemas.microsoft.com/office/powerpoint/2010/main" val="1240959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D6BF98-0AE2-4F42-B4C8-4FFD7E65DAF8}" type="slidenum">
              <a:rPr lang="en-US" smtClean="0"/>
              <a:t>50</a:t>
            </a:fld>
            <a:endParaRPr lang="en-US"/>
          </a:p>
        </p:txBody>
      </p:sp>
    </p:spTree>
    <p:extLst>
      <p:ext uri="{BB962C8B-B14F-4D97-AF65-F5344CB8AC3E}">
        <p14:creationId xmlns:p14="http://schemas.microsoft.com/office/powerpoint/2010/main" val="2778034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D6BF98-0AE2-4F42-B4C8-4FFD7E65DAF8}" type="slidenum">
              <a:rPr lang="en-US" smtClean="0"/>
              <a:t>51</a:t>
            </a:fld>
            <a:endParaRPr lang="en-US"/>
          </a:p>
        </p:txBody>
      </p:sp>
    </p:spTree>
    <p:extLst>
      <p:ext uri="{BB962C8B-B14F-4D97-AF65-F5344CB8AC3E}">
        <p14:creationId xmlns:p14="http://schemas.microsoft.com/office/powerpoint/2010/main" val="27780349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D6BF98-0AE2-4F42-B4C8-4FFD7E65DAF8}" type="slidenum">
              <a:rPr lang="en-US" smtClean="0"/>
              <a:t>53</a:t>
            </a:fld>
            <a:endParaRPr lang="en-US"/>
          </a:p>
        </p:txBody>
      </p:sp>
    </p:spTree>
    <p:extLst>
      <p:ext uri="{BB962C8B-B14F-4D97-AF65-F5344CB8AC3E}">
        <p14:creationId xmlns:p14="http://schemas.microsoft.com/office/powerpoint/2010/main" val="27780349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D6BF98-0AE2-4F42-B4C8-4FFD7E65DAF8}" type="slidenum">
              <a:rPr lang="en-US" smtClean="0"/>
              <a:t>54</a:t>
            </a:fld>
            <a:endParaRPr lang="en-US"/>
          </a:p>
        </p:txBody>
      </p:sp>
    </p:spTree>
    <p:extLst>
      <p:ext uri="{BB962C8B-B14F-4D97-AF65-F5344CB8AC3E}">
        <p14:creationId xmlns:p14="http://schemas.microsoft.com/office/powerpoint/2010/main" val="27780349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D6BF98-0AE2-4F42-B4C8-4FFD7E65DAF8}" type="slidenum">
              <a:rPr lang="en-US" smtClean="0"/>
              <a:t>60</a:t>
            </a:fld>
            <a:endParaRPr lang="en-US"/>
          </a:p>
        </p:txBody>
      </p:sp>
    </p:spTree>
    <p:extLst>
      <p:ext uri="{BB962C8B-B14F-4D97-AF65-F5344CB8AC3E}">
        <p14:creationId xmlns:p14="http://schemas.microsoft.com/office/powerpoint/2010/main" val="27780349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D6BF98-0AE2-4F42-B4C8-4FFD7E65DAF8}" type="slidenum">
              <a:rPr lang="en-US" smtClean="0"/>
              <a:t>63</a:t>
            </a:fld>
            <a:endParaRPr lang="en-US"/>
          </a:p>
        </p:txBody>
      </p:sp>
    </p:spTree>
    <p:extLst>
      <p:ext uri="{BB962C8B-B14F-4D97-AF65-F5344CB8AC3E}">
        <p14:creationId xmlns:p14="http://schemas.microsoft.com/office/powerpoint/2010/main" val="27780349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D6BF98-0AE2-4F42-B4C8-4FFD7E65DAF8}" type="slidenum">
              <a:rPr lang="en-US" smtClean="0"/>
              <a:t>64</a:t>
            </a:fld>
            <a:endParaRPr lang="en-US"/>
          </a:p>
        </p:txBody>
      </p:sp>
    </p:spTree>
    <p:extLst>
      <p:ext uri="{BB962C8B-B14F-4D97-AF65-F5344CB8AC3E}">
        <p14:creationId xmlns:p14="http://schemas.microsoft.com/office/powerpoint/2010/main" val="27780349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D6BF98-0AE2-4F42-B4C8-4FFD7E65DAF8}" type="slidenum">
              <a:rPr lang="en-US" smtClean="0"/>
              <a:t>66</a:t>
            </a:fld>
            <a:endParaRPr lang="en-US"/>
          </a:p>
        </p:txBody>
      </p:sp>
    </p:spTree>
    <p:extLst>
      <p:ext uri="{BB962C8B-B14F-4D97-AF65-F5344CB8AC3E}">
        <p14:creationId xmlns:p14="http://schemas.microsoft.com/office/powerpoint/2010/main" val="27780349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D6BF98-0AE2-4F42-B4C8-4FFD7E65DAF8}" type="slidenum">
              <a:rPr lang="en-US" smtClean="0"/>
              <a:t>67</a:t>
            </a:fld>
            <a:endParaRPr lang="en-US"/>
          </a:p>
        </p:txBody>
      </p:sp>
    </p:spTree>
    <p:extLst>
      <p:ext uri="{BB962C8B-B14F-4D97-AF65-F5344CB8AC3E}">
        <p14:creationId xmlns:p14="http://schemas.microsoft.com/office/powerpoint/2010/main" val="3953860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D6BF98-0AE2-4F42-B4C8-4FFD7E65DAF8}" type="slidenum">
              <a:rPr lang="en-US" smtClean="0"/>
              <a:t>13</a:t>
            </a:fld>
            <a:endParaRPr lang="en-US"/>
          </a:p>
        </p:txBody>
      </p:sp>
    </p:spTree>
    <p:extLst>
      <p:ext uri="{BB962C8B-B14F-4D97-AF65-F5344CB8AC3E}">
        <p14:creationId xmlns:p14="http://schemas.microsoft.com/office/powerpoint/2010/main" val="6718171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D6BF98-0AE2-4F42-B4C8-4FFD7E65DAF8}" type="slidenum">
              <a:rPr lang="en-US" smtClean="0"/>
              <a:t>69</a:t>
            </a:fld>
            <a:endParaRPr lang="en-US"/>
          </a:p>
        </p:txBody>
      </p:sp>
    </p:spTree>
    <p:extLst>
      <p:ext uri="{BB962C8B-B14F-4D97-AF65-F5344CB8AC3E}">
        <p14:creationId xmlns:p14="http://schemas.microsoft.com/office/powerpoint/2010/main" val="27780349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D6BF98-0AE2-4F42-B4C8-4FFD7E65DAF8}" type="slidenum">
              <a:rPr lang="en-US" smtClean="0"/>
              <a:t>70</a:t>
            </a:fld>
            <a:endParaRPr lang="en-US"/>
          </a:p>
        </p:txBody>
      </p:sp>
    </p:spTree>
    <p:extLst>
      <p:ext uri="{BB962C8B-B14F-4D97-AF65-F5344CB8AC3E}">
        <p14:creationId xmlns:p14="http://schemas.microsoft.com/office/powerpoint/2010/main" val="27780349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D6BF98-0AE2-4F42-B4C8-4FFD7E65DAF8}" type="slidenum">
              <a:rPr lang="en-US" smtClean="0"/>
              <a:t>71</a:t>
            </a:fld>
            <a:endParaRPr lang="en-US"/>
          </a:p>
        </p:txBody>
      </p:sp>
    </p:spTree>
    <p:extLst>
      <p:ext uri="{BB962C8B-B14F-4D97-AF65-F5344CB8AC3E}">
        <p14:creationId xmlns:p14="http://schemas.microsoft.com/office/powerpoint/2010/main" val="27780349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presentation demonstrates the new capabilities of PowerPoint and it is best viewed in Slide Show. These slides are designed to give you great ideas for the presentations you’ll create in PowerPoint 2011!</a:t>
            </a:r>
          </a:p>
          <a:p>
            <a:endParaRPr lang="en-US" dirty="0"/>
          </a:p>
          <a:p>
            <a:r>
              <a:rPr lang="en-US" sz="1200" kern="1200" dirty="0">
                <a:solidFill>
                  <a:schemeClr val="tx1"/>
                </a:solidFill>
                <a:effectLst/>
                <a:latin typeface="+mn-lt"/>
                <a:ea typeface="+mn-ea"/>
                <a:cs typeface="+mn-cs"/>
              </a:rPr>
              <a:t>For more sample templates, click the File menu, and then click New From Template.  Under Templates, click Presentations.</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74</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D6BF98-0AE2-4F42-B4C8-4FFD7E65DAF8}" type="slidenum">
              <a:rPr lang="en-US" smtClean="0"/>
              <a:t>76</a:t>
            </a:fld>
            <a:endParaRPr lang="en-US"/>
          </a:p>
        </p:txBody>
      </p:sp>
    </p:spTree>
    <p:extLst>
      <p:ext uri="{BB962C8B-B14F-4D97-AF65-F5344CB8AC3E}">
        <p14:creationId xmlns:p14="http://schemas.microsoft.com/office/powerpoint/2010/main" val="15704872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D6BF98-0AE2-4F42-B4C8-4FFD7E65DAF8}" type="slidenum">
              <a:rPr lang="en-US" smtClean="0"/>
              <a:t>77</a:t>
            </a:fld>
            <a:endParaRPr lang="en-US"/>
          </a:p>
        </p:txBody>
      </p:sp>
    </p:spTree>
    <p:extLst>
      <p:ext uri="{BB962C8B-B14F-4D97-AF65-F5344CB8AC3E}">
        <p14:creationId xmlns:p14="http://schemas.microsoft.com/office/powerpoint/2010/main" val="27780349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D6BF98-0AE2-4F42-B4C8-4FFD7E65DAF8}" type="slidenum">
              <a:rPr lang="en-US" smtClean="0"/>
              <a:t>80</a:t>
            </a:fld>
            <a:endParaRPr lang="en-US"/>
          </a:p>
        </p:txBody>
      </p:sp>
    </p:spTree>
    <p:extLst>
      <p:ext uri="{BB962C8B-B14F-4D97-AF65-F5344CB8AC3E}">
        <p14:creationId xmlns:p14="http://schemas.microsoft.com/office/powerpoint/2010/main" val="545329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D6BF98-0AE2-4F42-B4C8-4FFD7E65DAF8}" type="slidenum">
              <a:rPr lang="en-US" smtClean="0"/>
              <a:t>83</a:t>
            </a:fld>
            <a:endParaRPr lang="en-US"/>
          </a:p>
        </p:txBody>
      </p:sp>
    </p:spTree>
    <p:extLst>
      <p:ext uri="{BB962C8B-B14F-4D97-AF65-F5344CB8AC3E}">
        <p14:creationId xmlns:p14="http://schemas.microsoft.com/office/powerpoint/2010/main" val="15724349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presentation demonstrates the new capabilities of PowerPoint and it is best viewed in Slide Show. These slides are designed to give you great ideas for the presentations you’ll create in PowerPoint 2011!</a:t>
            </a:r>
          </a:p>
          <a:p>
            <a:endParaRPr lang="en-US" dirty="0"/>
          </a:p>
          <a:p>
            <a:r>
              <a:rPr lang="en-US" sz="1200" kern="1200" dirty="0">
                <a:solidFill>
                  <a:schemeClr val="tx1"/>
                </a:solidFill>
                <a:effectLst/>
                <a:latin typeface="+mn-lt"/>
                <a:ea typeface="+mn-ea"/>
                <a:cs typeface="+mn-cs"/>
              </a:rPr>
              <a:t>For more sample templates, click the File menu, and then click New From Template.  Under Templates, click Presentations.</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84</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D6BF98-0AE2-4F42-B4C8-4FFD7E65DAF8}" type="slidenum">
              <a:rPr lang="en-US" smtClean="0"/>
              <a:t>85</a:t>
            </a:fld>
            <a:endParaRPr lang="en-US"/>
          </a:p>
        </p:txBody>
      </p:sp>
    </p:spTree>
    <p:extLst>
      <p:ext uri="{BB962C8B-B14F-4D97-AF65-F5344CB8AC3E}">
        <p14:creationId xmlns:p14="http://schemas.microsoft.com/office/powerpoint/2010/main" val="1736234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D6BF98-0AE2-4F42-B4C8-4FFD7E65DAF8}" type="slidenum">
              <a:rPr lang="en-US" smtClean="0"/>
              <a:t>16</a:t>
            </a:fld>
            <a:endParaRPr lang="en-US"/>
          </a:p>
        </p:txBody>
      </p:sp>
    </p:spTree>
    <p:extLst>
      <p:ext uri="{BB962C8B-B14F-4D97-AF65-F5344CB8AC3E}">
        <p14:creationId xmlns:p14="http://schemas.microsoft.com/office/powerpoint/2010/main" val="27780349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D6BF98-0AE2-4F42-B4C8-4FFD7E65DAF8}" type="slidenum">
              <a:rPr lang="en-US" smtClean="0"/>
              <a:t>86</a:t>
            </a:fld>
            <a:endParaRPr lang="en-US"/>
          </a:p>
        </p:txBody>
      </p:sp>
    </p:spTree>
    <p:extLst>
      <p:ext uri="{BB962C8B-B14F-4D97-AF65-F5344CB8AC3E}">
        <p14:creationId xmlns:p14="http://schemas.microsoft.com/office/powerpoint/2010/main" val="41219497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presentation demonstrates the new capabilities of PowerPoint and it is best viewed in Slide Show. These slides are designed to give you great ideas for the presentations you’ll create in PowerPoint 2011!</a:t>
            </a:r>
          </a:p>
          <a:p>
            <a:endParaRPr lang="en-US" dirty="0"/>
          </a:p>
          <a:p>
            <a:r>
              <a:rPr lang="en-US" sz="1200" kern="1200" dirty="0">
                <a:solidFill>
                  <a:schemeClr val="tx1"/>
                </a:solidFill>
                <a:effectLst/>
                <a:latin typeface="+mn-lt"/>
                <a:ea typeface="+mn-ea"/>
                <a:cs typeface="+mn-cs"/>
              </a:rPr>
              <a:t>For more sample templates, click the File menu, and then click New From Template.  Under Templates, click Presentations.</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87</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presentation demonstrates the new capabilities of PowerPoint and it is best viewed in Slide Show. These slides are designed to give you great ideas for the presentations you’ll create in PowerPoint 2011!</a:t>
            </a:r>
          </a:p>
          <a:p>
            <a:endParaRPr lang="en-US" dirty="0"/>
          </a:p>
          <a:p>
            <a:r>
              <a:rPr lang="en-US" sz="1200" kern="1200" dirty="0">
                <a:solidFill>
                  <a:schemeClr val="tx1"/>
                </a:solidFill>
                <a:effectLst/>
                <a:latin typeface="+mn-lt"/>
                <a:ea typeface="+mn-ea"/>
                <a:cs typeface="+mn-cs"/>
              </a:rPr>
              <a:t>For more sample templates, click the File menu, and then click New From Template.  Under Templates, click Presentations.</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89</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presentation demonstrates the new capabilities of PowerPoint and it is best viewed in Slide Show. These slides are designed to give you great ideas for the presentations you’ll create in PowerPoint 2011!</a:t>
            </a:r>
          </a:p>
          <a:p>
            <a:endParaRPr lang="en-US" dirty="0"/>
          </a:p>
          <a:p>
            <a:r>
              <a:rPr lang="en-US" sz="1200" kern="1200" dirty="0">
                <a:solidFill>
                  <a:schemeClr val="tx1"/>
                </a:solidFill>
                <a:effectLst/>
                <a:latin typeface="+mn-lt"/>
                <a:ea typeface="+mn-ea"/>
                <a:cs typeface="+mn-cs"/>
              </a:rPr>
              <a:t>For more sample templates, click the File menu, and then click New From Template.  Under Templates, click Presentations.</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90</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presentation demonstrates the new capabilities of PowerPoint and it is best viewed in Slide Show. These slides are designed to give you great ideas for the presentations you’ll create in PowerPoint 2011!</a:t>
            </a:r>
          </a:p>
          <a:p>
            <a:endParaRPr lang="en-US" dirty="0"/>
          </a:p>
          <a:p>
            <a:r>
              <a:rPr lang="en-US" sz="1200" kern="1200" dirty="0">
                <a:solidFill>
                  <a:schemeClr val="tx1"/>
                </a:solidFill>
                <a:effectLst/>
                <a:latin typeface="+mn-lt"/>
                <a:ea typeface="+mn-ea"/>
                <a:cs typeface="+mn-cs"/>
              </a:rPr>
              <a:t>For more sample templates, click the File menu, and then click New From Template.  Under Templates, click Presentations.</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93</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D6BF98-0AE2-4F42-B4C8-4FFD7E65DAF8}" type="slidenum">
              <a:rPr lang="en-US" smtClean="0"/>
              <a:t>95</a:t>
            </a:fld>
            <a:endParaRPr lang="en-US"/>
          </a:p>
        </p:txBody>
      </p:sp>
    </p:spTree>
    <p:extLst>
      <p:ext uri="{BB962C8B-B14F-4D97-AF65-F5344CB8AC3E}">
        <p14:creationId xmlns:p14="http://schemas.microsoft.com/office/powerpoint/2010/main" val="26451037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D6BF98-0AE2-4F42-B4C8-4FFD7E65DAF8}" type="slidenum">
              <a:rPr lang="en-US" smtClean="0"/>
              <a:t>96</a:t>
            </a:fld>
            <a:endParaRPr lang="en-US"/>
          </a:p>
        </p:txBody>
      </p:sp>
    </p:spTree>
    <p:extLst>
      <p:ext uri="{BB962C8B-B14F-4D97-AF65-F5344CB8AC3E}">
        <p14:creationId xmlns:p14="http://schemas.microsoft.com/office/powerpoint/2010/main" val="446914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D6BF98-0AE2-4F42-B4C8-4FFD7E65DAF8}" type="slidenum">
              <a:rPr lang="en-US" smtClean="0"/>
              <a:t>98</a:t>
            </a:fld>
            <a:endParaRPr lang="en-US"/>
          </a:p>
        </p:txBody>
      </p:sp>
    </p:spTree>
    <p:extLst>
      <p:ext uri="{BB962C8B-B14F-4D97-AF65-F5344CB8AC3E}">
        <p14:creationId xmlns:p14="http://schemas.microsoft.com/office/powerpoint/2010/main" val="27780349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D6BF98-0AE2-4F42-B4C8-4FFD7E65DAF8}" type="slidenum">
              <a:rPr lang="en-US" smtClean="0"/>
              <a:t>99</a:t>
            </a:fld>
            <a:endParaRPr lang="en-US"/>
          </a:p>
        </p:txBody>
      </p:sp>
    </p:spTree>
    <p:extLst>
      <p:ext uri="{BB962C8B-B14F-4D97-AF65-F5344CB8AC3E}">
        <p14:creationId xmlns:p14="http://schemas.microsoft.com/office/powerpoint/2010/main" val="2199536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D6BF98-0AE2-4F42-B4C8-4FFD7E65DAF8}" type="slidenum">
              <a:rPr lang="en-US" smtClean="0"/>
              <a:t>100</a:t>
            </a:fld>
            <a:endParaRPr lang="en-US"/>
          </a:p>
        </p:txBody>
      </p:sp>
    </p:spTree>
    <p:extLst>
      <p:ext uri="{BB962C8B-B14F-4D97-AF65-F5344CB8AC3E}">
        <p14:creationId xmlns:p14="http://schemas.microsoft.com/office/powerpoint/2010/main" val="2778034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D6BF98-0AE2-4F42-B4C8-4FFD7E65DAF8}" type="slidenum">
              <a:rPr lang="en-US" smtClean="0"/>
              <a:t>18</a:t>
            </a:fld>
            <a:endParaRPr lang="en-US"/>
          </a:p>
        </p:txBody>
      </p:sp>
    </p:spTree>
    <p:extLst>
      <p:ext uri="{BB962C8B-B14F-4D97-AF65-F5344CB8AC3E}">
        <p14:creationId xmlns:p14="http://schemas.microsoft.com/office/powerpoint/2010/main" val="41219497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D6BF98-0AE2-4F42-B4C8-4FFD7E65DAF8}" type="slidenum">
              <a:rPr lang="en-US" smtClean="0"/>
              <a:t>101</a:t>
            </a:fld>
            <a:endParaRPr lang="en-US"/>
          </a:p>
        </p:txBody>
      </p:sp>
    </p:spTree>
    <p:extLst>
      <p:ext uri="{BB962C8B-B14F-4D97-AF65-F5344CB8AC3E}">
        <p14:creationId xmlns:p14="http://schemas.microsoft.com/office/powerpoint/2010/main" val="22055599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D6BF98-0AE2-4F42-B4C8-4FFD7E65DAF8}" type="slidenum">
              <a:rPr lang="en-US" smtClean="0"/>
              <a:t>102</a:t>
            </a:fld>
            <a:endParaRPr lang="en-US"/>
          </a:p>
        </p:txBody>
      </p:sp>
    </p:spTree>
    <p:extLst>
      <p:ext uri="{BB962C8B-B14F-4D97-AF65-F5344CB8AC3E}">
        <p14:creationId xmlns:p14="http://schemas.microsoft.com/office/powerpoint/2010/main" val="545329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D6BF98-0AE2-4F42-B4C8-4FFD7E65DAF8}" type="slidenum">
              <a:rPr lang="en-US" smtClean="0"/>
              <a:t>103</a:t>
            </a:fld>
            <a:endParaRPr lang="en-US"/>
          </a:p>
        </p:txBody>
      </p:sp>
    </p:spTree>
    <p:extLst>
      <p:ext uri="{BB962C8B-B14F-4D97-AF65-F5344CB8AC3E}">
        <p14:creationId xmlns:p14="http://schemas.microsoft.com/office/powerpoint/2010/main" val="2778034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D6BF98-0AE2-4F42-B4C8-4FFD7E65DAF8}" type="slidenum">
              <a:rPr lang="en-US" smtClean="0"/>
              <a:t>19</a:t>
            </a:fld>
            <a:endParaRPr lang="en-US"/>
          </a:p>
        </p:txBody>
      </p:sp>
    </p:spTree>
    <p:extLst>
      <p:ext uri="{BB962C8B-B14F-4D97-AF65-F5344CB8AC3E}">
        <p14:creationId xmlns:p14="http://schemas.microsoft.com/office/powerpoint/2010/main" val="1009061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D6BF98-0AE2-4F42-B4C8-4FFD7E65DAF8}" type="slidenum">
              <a:rPr lang="en-US" smtClean="0"/>
              <a:t>21</a:t>
            </a:fld>
            <a:endParaRPr lang="en-US"/>
          </a:p>
        </p:txBody>
      </p:sp>
    </p:spTree>
    <p:extLst>
      <p:ext uri="{BB962C8B-B14F-4D97-AF65-F5344CB8AC3E}">
        <p14:creationId xmlns:p14="http://schemas.microsoft.com/office/powerpoint/2010/main" val="898843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D6BF98-0AE2-4F42-B4C8-4FFD7E65DAF8}" type="slidenum">
              <a:rPr lang="en-US" smtClean="0"/>
              <a:t>23</a:t>
            </a:fld>
            <a:endParaRPr lang="en-US"/>
          </a:p>
        </p:txBody>
      </p:sp>
    </p:spTree>
    <p:extLst>
      <p:ext uri="{BB962C8B-B14F-4D97-AF65-F5344CB8AC3E}">
        <p14:creationId xmlns:p14="http://schemas.microsoft.com/office/powerpoint/2010/main" val="586228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D6BF98-0AE2-4F42-B4C8-4FFD7E65DAF8}" type="slidenum">
              <a:rPr lang="en-US" smtClean="0"/>
              <a:t>24</a:t>
            </a:fld>
            <a:endParaRPr lang="en-US"/>
          </a:p>
        </p:txBody>
      </p:sp>
    </p:spTree>
    <p:extLst>
      <p:ext uri="{BB962C8B-B14F-4D97-AF65-F5344CB8AC3E}">
        <p14:creationId xmlns:p14="http://schemas.microsoft.com/office/powerpoint/2010/main" val="158195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7023C424-6F3F-7B40-9A95-0276D2EEF466}" type="datetimeFigureOut">
              <a:rPr lang="en-US" smtClean="0"/>
              <a:t>7/15/22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641554-2D61-4A42-AA00-D7B24FF91E2D}"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23C424-6F3F-7B40-9A95-0276D2EEF466}" type="datetimeFigureOut">
              <a:rPr lang="en-US" smtClean="0"/>
              <a:t>7/15/22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641554-2D61-4A42-AA00-D7B24FF91E2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23C424-6F3F-7B40-9A95-0276D2EEF466}" type="datetimeFigureOut">
              <a:rPr lang="en-US" smtClean="0"/>
              <a:t>7/15/22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641554-2D61-4A42-AA00-D7B24FF91E2D}"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chemeClr val="accent1"/>
        </a:solidFill>
        <a:effectLst/>
      </p:bgPr>
    </p:bg>
    <p:spTree>
      <p:nvGrpSpPr>
        <p:cNvPr id="1" name=""/>
        <p:cNvGrpSpPr/>
        <p:nvPr/>
      </p:nvGrpSpPr>
      <p:grpSpPr>
        <a:xfrm>
          <a:off x="0" y="0"/>
          <a:ext cx="0" cy="0"/>
          <a:chOff x="0" y="0"/>
          <a:chExt cx="0" cy="0"/>
        </a:xfrm>
      </p:grpSpPr>
      <p:sp>
        <p:nvSpPr>
          <p:cNvPr id="11" name="Oval 5"/>
          <p:cNvSpPr/>
          <p:nvPr/>
        </p:nvSpPr>
        <p:spPr>
          <a:xfrm>
            <a:off x="-1" y="0"/>
            <a:ext cx="12192000" cy="5372100"/>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pattFill prst="lgConfetti">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0902750"/>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3_Title Slide">
    <p:bg>
      <p:bgPr>
        <a:solidFill>
          <a:schemeClr val="accent1"/>
        </a:solidFill>
        <a:effectLst/>
      </p:bgPr>
    </p:bg>
    <p:spTree>
      <p:nvGrpSpPr>
        <p:cNvPr id="1" name=""/>
        <p:cNvGrpSpPr/>
        <p:nvPr/>
      </p:nvGrpSpPr>
      <p:grpSpPr>
        <a:xfrm>
          <a:off x="0" y="0"/>
          <a:ext cx="0" cy="0"/>
          <a:chOff x="0" y="0"/>
          <a:chExt cx="0" cy="0"/>
        </a:xfrm>
      </p:grpSpPr>
      <p:sp>
        <p:nvSpPr>
          <p:cNvPr id="11" name="Oval 5"/>
          <p:cNvSpPr/>
          <p:nvPr/>
        </p:nvSpPr>
        <p:spPr>
          <a:xfrm>
            <a:off x="-1" y="0"/>
            <a:ext cx="12192000" cy="5372100"/>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pattFill prst="lgConfetti">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5921320"/>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4_Title Slide">
    <p:bg>
      <p:bgPr>
        <a:solidFill>
          <a:schemeClr val="accent1"/>
        </a:solidFill>
        <a:effectLst/>
      </p:bgPr>
    </p:bg>
    <p:spTree>
      <p:nvGrpSpPr>
        <p:cNvPr id="1" name=""/>
        <p:cNvGrpSpPr/>
        <p:nvPr/>
      </p:nvGrpSpPr>
      <p:grpSpPr>
        <a:xfrm>
          <a:off x="0" y="0"/>
          <a:ext cx="0" cy="0"/>
          <a:chOff x="0" y="0"/>
          <a:chExt cx="0" cy="0"/>
        </a:xfrm>
      </p:grpSpPr>
      <p:sp>
        <p:nvSpPr>
          <p:cNvPr id="11" name="Oval 5"/>
          <p:cNvSpPr/>
          <p:nvPr/>
        </p:nvSpPr>
        <p:spPr>
          <a:xfrm>
            <a:off x="-1" y="0"/>
            <a:ext cx="12192000" cy="5372100"/>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pattFill prst="lgConfetti">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0523812"/>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5_Title Slide">
    <p:bg>
      <p:bgPr>
        <a:solidFill>
          <a:schemeClr val="accent1"/>
        </a:solidFill>
        <a:effectLst/>
      </p:bgPr>
    </p:bg>
    <p:spTree>
      <p:nvGrpSpPr>
        <p:cNvPr id="1" name=""/>
        <p:cNvGrpSpPr/>
        <p:nvPr/>
      </p:nvGrpSpPr>
      <p:grpSpPr>
        <a:xfrm>
          <a:off x="0" y="0"/>
          <a:ext cx="0" cy="0"/>
          <a:chOff x="0" y="0"/>
          <a:chExt cx="0" cy="0"/>
        </a:xfrm>
      </p:grpSpPr>
      <p:sp>
        <p:nvSpPr>
          <p:cNvPr id="11" name="Oval 5"/>
          <p:cNvSpPr/>
          <p:nvPr/>
        </p:nvSpPr>
        <p:spPr>
          <a:xfrm>
            <a:off x="-1" y="0"/>
            <a:ext cx="12192000" cy="5372100"/>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pattFill prst="lgConfetti">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8478541"/>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6_Title Slide">
    <p:bg>
      <p:bgPr>
        <a:solidFill>
          <a:schemeClr val="accent1"/>
        </a:solidFill>
        <a:effectLst/>
      </p:bgPr>
    </p:bg>
    <p:spTree>
      <p:nvGrpSpPr>
        <p:cNvPr id="1" name=""/>
        <p:cNvGrpSpPr/>
        <p:nvPr/>
      </p:nvGrpSpPr>
      <p:grpSpPr>
        <a:xfrm>
          <a:off x="0" y="0"/>
          <a:ext cx="0" cy="0"/>
          <a:chOff x="0" y="0"/>
          <a:chExt cx="0" cy="0"/>
        </a:xfrm>
      </p:grpSpPr>
      <p:sp>
        <p:nvSpPr>
          <p:cNvPr id="11" name="Oval 5"/>
          <p:cNvSpPr/>
          <p:nvPr/>
        </p:nvSpPr>
        <p:spPr>
          <a:xfrm>
            <a:off x="-1" y="0"/>
            <a:ext cx="12192000" cy="5372100"/>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pattFill prst="lgConfetti">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6033106"/>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7_Title Slide">
    <p:bg>
      <p:bgPr>
        <a:solidFill>
          <a:schemeClr val="accent1"/>
        </a:solidFill>
        <a:effectLst/>
      </p:bgPr>
    </p:bg>
    <p:spTree>
      <p:nvGrpSpPr>
        <p:cNvPr id="1" name=""/>
        <p:cNvGrpSpPr/>
        <p:nvPr/>
      </p:nvGrpSpPr>
      <p:grpSpPr>
        <a:xfrm>
          <a:off x="0" y="0"/>
          <a:ext cx="0" cy="0"/>
          <a:chOff x="0" y="0"/>
          <a:chExt cx="0" cy="0"/>
        </a:xfrm>
      </p:grpSpPr>
      <p:sp>
        <p:nvSpPr>
          <p:cNvPr id="11" name="Oval 5"/>
          <p:cNvSpPr/>
          <p:nvPr/>
        </p:nvSpPr>
        <p:spPr>
          <a:xfrm>
            <a:off x="-1" y="0"/>
            <a:ext cx="12192000" cy="5372100"/>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pattFill prst="lgConfetti">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6330288"/>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8_Title Slide">
    <p:bg>
      <p:bgPr>
        <a:solidFill>
          <a:schemeClr val="accent1"/>
        </a:solidFill>
        <a:effectLst/>
      </p:bgPr>
    </p:bg>
    <p:spTree>
      <p:nvGrpSpPr>
        <p:cNvPr id="1" name=""/>
        <p:cNvGrpSpPr/>
        <p:nvPr/>
      </p:nvGrpSpPr>
      <p:grpSpPr>
        <a:xfrm>
          <a:off x="0" y="0"/>
          <a:ext cx="0" cy="0"/>
          <a:chOff x="0" y="0"/>
          <a:chExt cx="0" cy="0"/>
        </a:xfrm>
      </p:grpSpPr>
      <p:sp>
        <p:nvSpPr>
          <p:cNvPr id="11" name="Oval 5"/>
          <p:cNvSpPr/>
          <p:nvPr/>
        </p:nvSpPr>
        <p:spPr>
          <a:xfrm>
            <a:off x="-1" y="0"/>
            <a:ext cx="12192000" cy="5372100"/>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pattFill prst="lgConfetti">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3979558"/>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9_Title Slide">
    <p:bg>
      <p:bgPr>
        <a:solidFill>
          <a:schemeClr val="accent1"/>
        </a:solidFill>
        <a:effectLst/>
      </p:bgPr>
    </p:bg>
    <p:spTree>
      <p:nvGrpSpPr>
        <p:cNvPr id="1" name=""/>
        <p:cNvGrpSpPr/>
        <p:nvPr/>
      </p:nvGrpSpPr>
      <p:grpSpPr>
        <a:xfrm>
          <a:off x="0" y="0"/>
          <a:ext cx="0" cy="0"/>
          <a:chOff x="0" y="0"/>
          <a:chExt cx="0" cy="0"/>
        </a:xfrm>
      </p:grpSpPr>
      <p:sp>
        <p:nvSpPr>
          <p:cNvPr id="11" name="Oval 5"/>
          <p:cNvSpPr/>
          <p:nvPr/>
        </p:nvSpPr>
        <p:spPr>
          <a:xfrm>
            <a:off x="-1" y="0"/>
            <a:ext cx="12192000" cy="5372100"/>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pattFill prst="lgConfetti">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1815472"/>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23C424-6F3F-7B40-9A95-0276D2EEF466}" type="datetimeFigureOut">
              <a:rPr lang="en-US" smtClean="0"/>
              <a:t>7/15/22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641554-2D61-4A42-AA00-D7B24FF91E2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23C424-6F3F-7B40-9A95-0276D2EEF466}" type="datetimeFigureOut">
              <a:rPr lang="en-US" smtClean="0"/>
              <a:t>7/15/22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641554-2D61-4A42-AA00-D7B24FF91E2D}"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023C424-6F3F-7B40-9A95-0276D2EEF466}" type="datetimeFigureOut">
              <a:rPr lang="en-US" smtClean="0"/>
              <a:t>7/15/22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641554-2D61-4A42-AA00-D7B24FF91E2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23C424-6F3F-7B40-9A95-0276D2EEF466}" type="datetimeFigureOut">
              <a:rPr lang="en-US" smtClean="0"/>
              <a:t>7/15/22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641554-2D61-4A42-AA00-D7B24FF91E2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023C424-6F3F-7B40-9A95-0276D2EEF466}" type="datetimeFigureOut">
              <a:rPr lang="en-US" smtClean="0"/>
              <a:t>7/15/22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641554-2D61-4A42-AA00-D7B24FF91E2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23C424-6F3F-7B40-9A95-0276D2EEF466}" type="datetimeFigureOut">
              <a:rPr lang="en-US" smtClean="0"/>
              <a:t>7/15/22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641554-2D61-4A42-AA00-D7B24FF91E2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23C424-6F3F-7B40-9A95-0276D2EEF466}" type="datetimeFigureOut">
              <a:rPr lang="en-US" smtClean="0"/>
              <a:t>7/15/22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641554-2D61-4A42-AA00-D7B24FF91E2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23C424-6F3F-7B40-9A95-0276D2EEF466}" type="datetimeFigureOut">
              <a:rPr lang="en-US" smtClean="0"/>
              <a:t>7/15/22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641554-2D61-4A42-AA00-D7B24FF91E2D}"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7023C424-6F3F-7B40-9A95-0276D2EEF466}" type="datetimeFigureOut">
              <a:rPr lang="en-US" smtClean="0"/>
              <a:t>7/15/22</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65641554-2D61-4A42-AA00-D7B24FF91E2D}"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3296507"/>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9" r:id="rId12"/>
    <p:sldLayoutId id="2147483830" r:id="rId13"/>
    <p:sldLayoutId id="2147483831" r:id="rId14"/>
    <p:sldLayoutId id="2147483832" r:id="rId15"/>
    <p:sldLayoutId id="2147483833" r:id="rId16"/>
    <p:sldLayoutId id="2147483834" r:id="rId17"/>
    <p:sldLayoutId id="2147483835" r:id="rId18"/>
    <p:sldLayoutId id="2147483836" r:id="rId19"/>
  </p:sldLayoutIdLst>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 Id="rId9" Type="http://schemas.openxmlformats.org/officeDocument/2006/relationships/image" Target="../media/image45.jp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4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7.xml"/><Relationship Id="rId4" Type="http://schemas.openxmlformats.org/officeDocument/2006/relationships/image" Target="../media/image76.jpg"/></Relationships>
</file>

<file path=ppt/slides/_rels/slide7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7.xml"/><Relationship Id="rId4" Type="http://schemas.openxmlformats.org/officeDocument/2006/relationships/image" Target="../media/image76.jpg"/></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7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8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6.xml"/><Relationship Id="rId4" Type="http://schemas.openxmlformats.org/officeDocument/2006/relationships/image" Target="../media/image77.png"/></Relationships>
</file>

<file path=ppt/slides/_rels/slide88.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 Id="rId9" Type="http://schemas.openxmlformats.org/officeDocument/2006/relationships/image" Target="../media/image45.jpg"/></Relationships>
</file>

<file path=ppt/slides/_rels/slide8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rot="5400000">
            <a:off x="5299365" y="-34634"/>
            <a:ext cx="1593267" cy="12192002"/>
          </a:xfrm>
          <a:prstGeom prst="rect">
            <a:avLst/>
          </a:prstGeom>
          <a:blipFill rotWithShape="1">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ctrTitle" idx="4294967295"/>
          </p:nvPr>
        </p:nvSpPr>
        <p:spPr>
          <a:xfrm>
            <a:off x="0" y="199823"/>
            <a:ext cx="12191999" cy="1828800"/>
          </a:xfrm>
        </p:spPr>
        <p:txBody>
          <a:bodyPr>
            <a:normAutofit/>
          </a:bodyPr>
          <a:lstStyle/>
          <a:p>
            <a:pPr algn="ctr"/>
            <a:r>
              <a:rPr lang="en-US" sz="2400" dirty="0">
                <a:solidFill>
                  <a:srgbClr val="8000FF"/>
                </a:solidFill>
                <a:latin typeface="Arial Black"/>
                <a:cs typeface="Arial Black"/>
              </a:rPr>
              <a:t>Welcome to </a:t>
            </a:r>
            <a:br>
              <a:rPr lang="en-US" sz="2400" dirty="0">
                <a:solidFill>
                  <a:srgbClr val="8000FF"/>
                </a:solidFill>
                <a:latin typeface="Arial Black"/>
                <a:cs typeface="Arial Black"/>
              </a:rPr>
            </a:br>
            <a:r>
              <a:rPr lang="en-US" sz="5600" dirty="0">
                <a:solidFill>
                  <a:srgbClr val="8000FF"/>
                </a:solidFill>
                <a:latin typeface="Arial Black"/>
                <a:cs typeface="Arial Black"/>
              </a:rPr>
              <a:t>LITITZ ORTHODONTICS</a:t>
            </a:r>
          </a:p>
        </p:txBody>
      </p:sp>
      <p:pic>
        <p:nvPicPr>
          <p:cNvPr id="4" name="Picture 3" descr="teamphot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06" y="1643307"/>
            <a:ext cx="12271172" cy="3664990"/>
          </a:xfrm>
          <a:prstGeom prst="rect">
            <a:avLst/>
          </a:prstGeom>
        </p:spPr>
      </p:pic>
      <p:sp>
        <p:nvSpPr>
          <p:cNvPr id="9" name="TextBox 8"/>
          <p:cNvSpPr txBox="1"/>
          <p:nvPr/>
        </p:nvSpPr>
        <p:spPr>
          <a:xfrm>
            <a:off x="1" y="5673952"/>
            <a:ext cx="12192000" cy="769441"/>
          </a:xfrm>
          <a:prstGeom prst="rect">
            <a:avLst/>
          </a:prstGeom>
          <a:noFill/>
        </p:spPr>
        <p:txBody>
          <a:bodyPr wrap="square" rtlCol="0">
            <a:spAutoFit/>
          </a:bodyPr>
          <a:lstStyle/>
          <a:p>
            <a:pPr algn="ctr"/>
            <a:r>
              <a:rPr lang="en-US" sz="4400" dirty="0">
                <a:solidFill>
                  <a:schemeClr val="bg1"/>
                </a:solidFill>
                <a:latin typeface="Avenir Black"/>
                <a:cs typeface="Avenir Black"/>
              </a:rPr>
              <a:t>We love to see you smile!</a:t>
            </a:r>
          </a:p>
        </p:txBody>
      </p:sp>
    </p:spTree>
    <p:extLst>
      <p:ext uri="{BB962C8B-B14F-4D97-AF65-F5344CB8AC3E}">
        <p14:creationId xmlns:p14="http://schemas.microsoft.com/office/powerpoint/2010/main" val="2443807177"/>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12191999" cy="7171194"/>
          </a:xfrm>
          <a:prstGeom prst="rect">
            <a:avLst/>
          </a:prstGeom>
          <a:noFill/>
        </p:spPr>
        <p:txBody>
          <a:bodyPr wrap="square" rtlCol="0">
            <a:spAutoFit/>
          </a:bodyPr>
          <a:lstStyle/>
          <a:p>
            <a:pPr algn="ctr"/>
            <a:r>
              <a:rPr lang="en-US" sz="3200" b="1" dirty="0"/>
              <a:t>We do </a:t>
            </a:r>
          </a:p>
          <a:p>
            <a:pPr algn="ctr"/>
            <a:r>
              <a:rPr lang="en-US" sz="5400" b="1" dirty="0">
                <a:solidFill>
                  <a:srgbClr val="3366FF"/>
                </a:solidFill>
              </a:rPr>
              <a:t>HYBRID TREATMENT</a:t>
            </a:r>
          </a:p>
          <a:p>
            <a:pPr algn="ctr"/>
            <a:r>
              <a:rPr lang="en-US" sz="3200" b="1" dirty="0"/>
              <a:t>Using the power and precision of </a:t>
            </a:r>
            <a:r>
              <a:rPr lang="en-US" sz="3200" b="1" dirty="0">
                <a:solidFill>
                  <a:srgbClr val="3366FF"/>
                </a:solidFill>
              </a:rPr>
              <a:t>brackets and wires </a:t>
            </a:r>
            <a:r>
              <a:rPr lang="en-US" sz="3200" b="1" dirty="0"/>
              <a:t>to move teeth quickly … and</a:t>
            </a:r>
            <a:r>
              <a:rPr lang="en-US" sz="3200" b="1" dirty="0">
                <a:solidFill>
                  <a:srgbClr val="FF0000"/>
                </a:solidFill>
              </a:rPr>
              <a:t> </a:t>
            </a:r>
            <a:r>
              <a:rPr lang="en-US" sz="3200" b="1" dirty="0">
                <a:solidFill>
                  <a:srgbClr val="3366FF"/>
                </a:solidFill>
              </a:rPr>
              <a:t>clear aligners </a:t>
            </a:r>
            <a:r>
              <a:rPr lang="en-US" sz="3200" b="1" dirty="0"/>
              <a:t>to complete finishing work.</a:t>
            </a:r>
          </a:p>
          <a:p>
            <a:pPr algn="ctr"/>
            <a:endParaRPr lang="en-US" sz="3200" b="1" dirty="0"/>
          </a:p>
          <a:p>
            <a:pPr algn="ctr"/>
            <a:endParaRPr lang="en-US" sz="4000" b="1" dirty="0"/>
          </a:p>
          <a:p>
            <a:pPr algn="ctr"/>
            <a:endParaRPr lang="en-US" sz="4000" b="1" dirty="0"/>
          </a:p>
          <a:p>
            <a:pPr algn="ctr"/>
            <a:endParaRPr lang="en-US" sz="4000" b="1" dirty="0"/>
          </a:p>
          <a:p>
            <a:pPr algn="ctr"/>
            <a:endParaRPr lang="en-US" sz="4000" b="1" dirty="0"/>
          </a:p>
          <a:p>
            <a:pPr algn="ctr"/>
            <a:endParaRPr lang="en-US" sz="2000" b="1" dirty="0"/>
          </a:p>
          <a:p>
            <a:pPr algn="ctr"/>
            <a:endParaRPr lang="en-US" sz="4000" b="1" dirty="0"/>
          </a:p>
          <a:p>
            <a:pPr algn="ctr"/>
            <a:r>
              <a:rPr lang="en-US" sz="4000" b="1" dirty="0"/>
              <a:t>Your </a:t>
            </a:r>
            <a:r>
              <a:rPr lang="en-US" sz="4000" b="1" dirty="0">
                <a:solidFill>
                  <a:srgbClr val="3366FF"/>
                </a:solidFill>
              </a:rPr>
              <a:t>BEST SMILE </a:t>
            </a:r>
            <a:r>
              <a:rPr lang="en-US" sz="4000" b="1" dirty="0"/>
              <a:t>… Faster. </a:t>
            </a:r>
          </a:p>
          <a:p>
            <a:endParaRPr lang="en-US" dirty="0"/>
          </a:p>
        </p:txBody>
      </p:sp>
      <p:pic>
        <p:nvPicPr>
          <p:cNvPr id="4" name="Picture 3" descr="hybrid4.jpg"/>
          <p:cNvPicPr>
            <a:picLocks noChangeAspect="1"/>
          </p:cNvPicPr>
          <p:nvPr/>
        </p:nvPicPr>
        <p:blipFill rotWithShape="1">
          <a:blip r:embed="rId2">
            <a:extLst>
              <a:ext uri="{28A0092B-C50C-407E-A947-70E740481C1C}">
                <a14:useLocalDpi xmlns:a14="http://schemas.microsoft.com/office/drawing/2010/main" val="0"/>
              </a:ext>
            </a:extLst>
          </a:blip>
          <a:srcRect t="30826" b="15018"/>
          <a:stretch/>
        </p:blipFill>
        <p:spPr>
          <a:xfrm>
            <a:off x="805743" y="2676298"/>
            <a:ext cx="10758049" cy="3277216"/>
          </a:xfrm>
          <a:prstGeom prst="rect">
            <a:avLst/>
          </a:prstGeom>
        </p:spPr>
      </p:pic>
    </p:spTree>
    <p:extLst>
      <p:ext uri="{BB962C8B-B14F-4D97-AF65-F5344CB8AC3E}">
        <p14:creationId xmlns:p14="http://schemas.microsoft.com/office/powerpoint/2010/main" val="891000990"/>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xopti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37" y="0"/>
            <a:ext cx="14244094" cy="6858000"/>
          </a:xfrm>
          <a:prstGeom prst="rect">
            <a:avLst/>
          </a:prstGeom>
        </p:spPr>
      </p:pic>
    </p:spTree>
    <p:extLst>
      <p:ext uri="{BB962C8B-B14F-4D97-AF65-F5344CB8AC3E}">
        <p14:creationId xmlns:p14="http://schemas.microsoft.com/office/powerpoint/2010/main" val="2260269806"/>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65B4A9F8-7587-8040-92AC-9F140FE90EB1}"/>
              </a:ext>
            </a:extLst>
          </p:cNvPr>
          <p:cNvPicPr>
            <a:picLocks noChangeAspect="1"/>
          </p:cNvPicPr>
          <p:nvPr/>
        </p:nvPicPr>
        <p:blipFill>
          <a:blip r:embed="rId3"/>
          <a:stretch>
            <a:fillRect/>
          </a:stretch>
        </p:blipFill>
        <p:spPr>
          <a:xfrm>
            <a:off x="7048500" y="0"/>
            <a:ext cx="5143500" cy="6858000"/>
          </a:xfrm>
          <a:prstGeom prst="rect">
            <a:avLst/>
          </a:prstGeom>
        </p:spPr>
      </p:pic>
      <p:pic>
        <p:nvPicPr>
          <p:cNvPr id="3" name="Picture 2" descr="I before aft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3387" y="3098643"/>
            <a:ext cx="4481725" cy="2156567"/>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33845" y="168951"/>
            <a:ext cx="6780810" cy="2773452"/>
          </a:xfrm>
          <a:prstGeom prst="rect">
            <a:avLst/>
          </a:prstGeom>
          <a:solidFill>
            <a:schemeClr val="bg1"/>
          </a:solidFill>
        </p:spPr>
        <p:txBody>
          <a:bodyPr wrap="square" rtlCol="0">
            <a:spAutoFit/>
          </a:bodyPr>
          <a:lstStyle/>
          <a:p>
            <a:pPr algn="ctr">
              <a:lnSpc>
                <a:spcPct val="110000"/>
              </a:lnSpc>
            </a:pPr>
            <a:r>
              <a:rPr lang="en-US" sz="3200" dirty="0">
                <a:latin typeface="Arial Black"/>
                <a:cs typeface="Arial Black"/>
              </a:rPr>
              <a:t>We make our own </a:t>
            </a:r>
          </a:p>
          <a:p>
            <a:pPr algn="ctr">
              <a:lnSpc>
                <a:spcPct val="110000"/>
              </a:lnSpc>
            </a:pPr>
            <a:r>
              <a:rPr lang="en-US" sz="3200" dirty="0">
                <a:solidFill>
                  <a:srgbClr val="3366FF"/>
                </a:solidFill>
                <a:latin typeface="Arial Black"/>
                <a:cs typeface="Arial Black"/>
              </a:rPr>
              <a:t>Clear Aligners </a:t>
            </a:r>
          </a:p>
          <a:p>
            <a:pPr algn="ctr">
              <a:lnSpc>
                <a:spcPct val="110000"/>
              </a:lnSpc>
            </a:pPr>
            <a:r>
              <a:rPr lang="en-US" sz="3200" dirty="0">
                <a:latin typeface="Arial Black"/>
                <a:cs typeface="Arial Black"/>
              </a:rPr>
              <a:t>to straighten teeth </a:t>
            </a:r>
          </a:p>
          <a:p>
            <a:pPr algn="ctr">
              <a:lnSpc>
                <a:spcPct val="110000"/>
              </a:lnSpc>
            </a:pPr>
            <a:r>
              <a:rPr lang="en-US" sz="3200" dirty="0">
                <a:latin typeface="Arial Black"/>
                <a:cs typeface="Arial Black"/>
              </a:rPr>
              <a:t>for Teens, Adults, </a:t>
            </a:r>
          </a:p>
          <a:p>
            <a:pPr algn="ctr">
              <a:lnSpc>
                <a:spcPct val="110000"/>
              </a:lnSpc>
            </a:pPr>
            <a:r>
              <a:rPr lang="en-US" sz="3200" dirty="0">
                <a:latin typeface="Arial Black"/>
                <a:cs typeface="Arial Black"/>
              </a:rPr>
              <a:t>and Seniors</a:t>
            </a:r>
          </a:p>
        </p:txBody>
      </p:sp>
      <p:sp>
        <p:nvSpPr>
          <p:cNvPr id="8" name="TextBox 7"/>
          <p:cNvSpPr txBox="1"/>
          <p:nvPr/>
        </p:nvSpPr>
        <p:spPr>
          <a:xfrm>
            <a:off x="0" y="5411450"/>
            <a:ext cx="6780810" cy="1446550"/>
          </a:xfrm>
          <a:prstGeom prst="rect">
            <a:avLst/>
          </a:prstGeom>
          <a:noFill/>
        </p:spPr>
        <p:txBody>
          <a:bodyPr wrap="square" rtlCol="0">
            <a:spAutoFit/>
          </a:bodyPr>
          <a:lstStyle/>
          <a:p>
            <a:pPr algn="ctr"/>
            <a:r>
              <a:rPr lang="en-US" sz="4400" b="1" dirty="0">
                <a:solidFill>
                  <a:srgbClr val="3366FF"/>
                </a:solidFill>
              </a:rPr>
              <a:t>You are NEVER too old to have a great smile!</a:t>
            </a:r>
          </a:p>
        </p:txBody>
      </p:sp>
    </p:spTree>
    <p:extLst>
      <p:ext uri="{BB962C8B-B14F-4D97-AF65-F5344CB8AC3E}">
        <p14:creationId xmlns:p14="http://schemas.microsoft.com/office/powerpoint/2010/main" val="3224469990"/>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50000" fill="hold" nodeType="afterEffect">
                                  <p:stCondLst>
                                    <p:cond delay="0"/>
                                  </p:stCondLst>
                                  <p:childTnLst>
                                    <p:animScale>
                                      <p:cBhvr>
                                        <p:cTn id="6" dur="3000" fill="hold"/>
                                        <p:tgtEl>
                                          <p:spTgt spid="3"/>
                                        </p:tgtEl>
                                      </p:cBhvr>
                                      <p:by x="150000" y="150000"/>
                                    </p:animScale>
                                  </p:childTnLst>
                                </p:cTn>
                              </p:par>
                            </p:childTnLst>
                          </p:cTn>
                        </p:par>
                        <p:par>
                          <p:cTn id="7" fill="hold">
                            <p:stCondLst>
                              <p:cond delay="3000"/>
                            </p:stCondLst>
                            <p:childTnLst>
                              <p:par>
                                <p:cTn id="8" presetID="34" presetClass="emph" presetSubtype="0" fill="hold" nodeType="afterEffect">
                                  <p:stCondLst>
                                    <p:cond delay="0"/>
                                  </p:stCondLst>
                                  <p:iterate type="lt">
                                    <p:tmPct val="10000"/>
                                  </p:iterate>
                                  <p:childTnLst>
                                    <p:animMotion origin="layout" path="M 0.0 0.0 L 0.0 -0.07213" pathEditMode="relative" ptsTypes="">
                                      <p:cBhvr>
                                        <p:cTn id="9" dur="1500" accel="50000" decel="50000" autoRev="1" fill="hold">
                                          <p:stCondLst>
                                            <p:cond delay="0"/>
                                          </p:stCondLst>
                                        </p:cTn>
                                        <p:tgtEl>
                                          <p:spTgt spid="8">
                                            <p:txEl>
                                              <p:pRg st="0" end="0"/>
                                            </p:txEl>
                                          </p:spTgt>
                                        </p:tgtEl>
                                        <p:attrNameLst>
                                          <p:attrName>ppt_x</p:attrName>
                                          <p:attrName>ppt_y</p:attrName>
                                        </p:attrNameLst>
                                      </p:cBhvr>
                                    </p:animMotion>
                                    <p:animRot by="1500000">
                                      <p:cBhvr>
                                        <p:cTn id="10" dur="750" fill="hold">
                                          <p:stCondLst>
                                            <p:cond delay="0"/>
                                          </p:stCondLst>
                                        </p:cTn>
                                        <p:tgtEl>
                                          <p:spTgt spid="8">
                                            <p:txEl>
                                              <p:pRg st="0" end="0"/>
                                            </p:txEl>
                                          </p:spTgt>
                                        </p:tgtEl>
                                        <p:attrNameLst>
                                          <p:attrName>r</p:attrName>
                                        </p:attrNameLst>
                                      </p:cBhvr>
                                    </p:animRot>
                                    <p:animRot by="-1500000">
                                      <p:cBhvr>
                                        <p:cTn id="11" dur="750" fill="hold">
                                          <p:stCondLst>
                                            <p:cond delay="750"/>
                                          </p:stCondLst>
                                        </p:cTn>
                                        <p:tgtEl>
                                          <p:spTgt spid="8">
                                            <p:txEl>
                                              <p:pRg st="0" end="0"/>
                                            </p:txEl>
                                          </p:spTgt>
                                        </p:tgtEl>
                                        <p:attrNameLst>
                                          <p:attrName>r</p:attrName>
                                        </p:attrNameLst>
                                      </p:cBhvr>
                                    </p:animRot>
                                    <p:animRot by="-1500000">
                                      <p:cBhvr>
                                        <p:cTn id="12" dur="750" fill="hold">
                                          <p:stCondLst>
                                            <p:cond delay="1500"/>
                                          </p:stCondLst>
                                        </p:cTn>
                                        <p:tgtEl>
                                          <p:spTgt spid="8">
                                            <p:txEl>
                                              <p:pRg st="0" end="0"/>
                                            </p:txEl>
                                          </p:spTgt>
                                        </p:tgtEl>
                                        <p:attrNameLst>
                                          <p:attrName>r</p:attrName>
                                        </p:attrNameLst>
                                      </p:cBhvr>
                                    </p:animRot>
                                    <p:animRot by="1500000">
                                      <p:cBhvr>
                                        <p:cTn id="13" dur="750" fill="hold">
                                          <p:stCondLst>
                                            <p:cond delay="2250"/>
                                          </p:stCondLst>
                                        </p:cTn>
                                        <p:tgtEl>
                                          <p:spTgt spid="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gradFill flip="none" rotWithShape="1">
            <a:gsLst>
              <a:gs pos="0">
                <a:srgbClr val="7030A0"/>
              </a:gs>
              <a:gs pos="75000">
                <a:schemeClr val="accent2">
                  <a:lumMod val="97000"/>
                  <a:lumOff val="3000"/>
                </a:schemeClr>
              </a:gs>
              <a:gs pos="100000">
                <a:schemeClr val="accent2">
                  <a:lumMod val="60000"/>
                  <a:lumOff val="40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524000" y="2200469"/>
            <a:ext cx="9144000" cy="160973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835728" y="764632"/>
            <a:ext cx="8497455" cy="5663089"/>
          </a:xfrm>
          <a:prstGeom prst="rect">
            <a:avLst/>
          </a:prstGeom>
          <a:noFill/>
        </p:spPr>
        <p:txBody>
          <a:bodyPr wrap="square" rtlCol="0">
            <a:spAutoFit/>
          </a:bodyPr>
          <a:lstStyle/>
          <a:p>
            <a:pPr algn="ctr"/>
            <a:r>
              <a:rPr lang="en-US" sz="6600" b="1" dirty="0">
                <a:solidFill>
                  <a:srgbClr val="FFFFFF"/>
                </a:solidFill>
                <a:latin typeface="Arial Black"/>
                <a:cs typeface="Arial Black"/>
              </a:rPr>
              <a:t>Visit our website!</a:t>
            </a:r>
          </a:p>
          <a:p>
            <a:pPr algn="ctr"/>
            <a:endParaRPr lang="en-US" sz="4000" b="1" dirty="0">
              <a:solidFill>
                <a:srgbClr val="FFFFFF"/>
              </a:solidFill>
              <a:cs typeface="Adobe Caslon Pro Bold"/>
            </a:endParaRPr>
          </a:p>
          <a:p>
            <a:pPr algn="ctr"/>
            <a:r>
              <a:rPr lang="en-US" sz="7200" b="1" dirty="0">
                <a:solidFill>
                  <a:srgbClr val="FFFFFF"/>
                </a:solidFill>
                <a:cs typeface="Adobe Caslon Pro Bold"/>
              </a:rPr>
              <a:t>www.lititzortho.com</a:t>
            </a:r>
          </a:p>
          <a:p>
            <a:pPr algn="ctr"/>
            <a:endParaRPr lang="en-US" sz="7200" b="1" dirty="0">
              <a:solidFill>
                <a:srgbClr val="FFFFFF"/>
              </a:solidFill>
              <a:cs typeface="Adobe Caslon Pro Bold"/>
            </a:endParaRPr>
          </a:p>
          <a:p>
            <a:pPr algn="ctr"/>
            <a:r>
              <a:rPr lang="en-US" sz="6600" b="1" dirty="0">
                <a:solidFill>
                  <a:srgbClr val="FFFFFF"/>
                </a:solidFill>
                <a:latin typeface="Arial Black"/>
                <a:cs typeface="Arial Black"/>
              </a:rPr>
              <a:t>717 626 0600</a:t>
            </a:r>
          </a:p>
          <a:p>
            <a:pPr algn="ctr"/>
            <a:endParaRPr lang="en-US" sz="4000" b="1" dirty="0">
              <a:solidFill>
                <a:srgbClr val="FFFFFF"/>
              </a:solidFill>
              <a:cs typeface="Adobe Caslon Pro Bold"/>
            </a:endParaRPr>
          </a:p>
        </p:txBody>
      </p:sp>
    </p:spTree>
    <p:extLst>
      <p:ext uri="{BB962C8B-B14F-4D97-AF65-F5344CB8AC3E}">
        <p14:creationId xmlns:p14="http://schemas.microsoft.com/office/powerpoint/2010/main" val="1646830023"/>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miling-girl-with-braces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71"/>
            <a:ext cx="13179648" cy="8763063"/>
          </a:xfrm>
          <a:prstGeom prst="rect">
            <a:avLst/>
          </a:prstGeom>
        </p:spPr>
      </p:pic>
      <p:sp>
        <p:nvSpPr>
          <p:cNvPr id="5" name="TextBox 4"/>
          <p:cNvSpPr txBox="1"/>
          <p:nvPr/>
        </p:nvSpPr>
        <p:spPr>
          <a:xfrm>
            <a:off x="208325" y="313034"/>
            <a:ext cx="8534201" cy="5960606"/>
          </a:xfrm>
          <a:prstGeom prst="rect">
            <a:avLst/>
          </a:prstGeom>
          <a:noFill/>
        </p:spPr>
        <p:txBody>
          <a:bodyPr wrap="square" rtlCol="0">
            <a:spAutoFit/>
          </a:bodyPr>
          <a:lstStyle/>
          <a:p>
            <a:pPr>
              <a:lnSpc>
                <a:spcPct val="150000"/>
              </a:lnSpc>
            </a:pPr>
            <a:r>
              <a:rPr lang="en-US" sz="3200" dirty="0">
                <a:latin typeface="Abadi MT Condensed Extra Bold"/>
                <a:cs typeface="Abadi MT Condensed Extra Bold"/>
              </a:rPr>
              <a:t>Orthodontic Treatment can resolve cosmetic, functional, and physiological issues such as:</a:t>
            </a:r>
          </a:p>
          <a:p>
            <a:pPr marL="342900" indent="-342900">
              <a:lnSpc>
                <a:spcPct val="150000"/>
              </a:lnSpc>
              <a:buFont typeface="Arial"/>
              <a:buChar char="•"/>
            </a:pPr>
            <a:r>
              <a:rPr lang="en-US" sz="2000" dirty="0">
                <a:latin typeface="Abadi MT Condensed Extra Bold"/>
                <a:cs typeface="Abadi MT Condensed Extra Bold"/>
              </a:rPr>
              <a:t>Teeth crowding</a:t>
            </a:r>
          </a:p>
          <a:p>
            <a:pPr marL="342900" indent="-342900">
              <a:lnSpc>
                <a:spcPct val="150000"/>
              </a:lnSpc>
              <a:buFont typeface="Arial"/>
              <a:buChar char="•"/>
            </a:pPr>
            <a:r>
              <a:rPr lang="en-US" sz="2000" dirty="0">
                <a:latin typeface="Abadi MT Condensed Extra Bold"/>
                <a:cs typeface="Abadi MT Condensed Extra Bold"/>
              </a:rPr>
              <a:t>Spaced, missing, or extra teeth</a:t>
            </a:r>
          </a:p>
          <a:p>
            <a:pPr marL="342900" indent="-342900">
              <a:lnSpc>
                <a:spcPct val="150000"/>
              </a:lnSpc>
              <a:buFont typeface="Arial"/>
              <a:buChar char="•"/>
            </a:pPr>
            <a:r>
              <a:rPr lang="en-US" sz="2000" dirty="0" err="1">
                <a:latin typeface="Abadi MT Condensed Extra Bold"/>
                <a:cs typeface="Abadi MT Condensed Extra Bold"/>
              </a:rPr>
              <a:t>Retruded</a:t>
            </a:r>
            <a:r>
              <a:rPr lang="en-US" sz="2000" dirty="0">
                <a:latin typeface="Abadi MT Condensed Extra Bold"/>
                <a:cs typeface="Abadi MT Condensed Extra Bold"/>
              </a:rPr>
              <a:t> or protruded teeth or jaws</a:t>
            </a:r>
          </a:p>
          <a:p>
            <a:pPr marL="342900" indent="-342900">
              <a:lnSpc>
                <a:spcPct val="150000"/>
              </a:lnSpc>
              <a:buFont typeface="Arial"/>
              <a:buChar char="•"/>
            </a:pPr>
            <a:r>
              <a:rPr lang="en-US" sz="2000" dirty="0">
                <a:latin typeface="Abadi MT Condensed Extra Bold"/>
                <a:cs typeface="Abadi MT Condensed Extra Bold"/>
              </a:rPr>
              <a:t>An open bite</a:t>
            </a:r>
          </a:p>
          <a:p>
            <a:pPr marL="342900" indent="-342900">
              <a:lnSpc>
                <a:spcPct val="150000"/>
              </a:lnSpc>
              <a:buFont typeface="Arial"/>
              <a:buChar char="•"/>
            </a:pPr>
            <a:r>
              <a:rPr lang="en-US" sz="2000" dirty="0">
                <a:latin typeface="Abadi MT Condensed Extra Bold"/>
                <a:cs typeface="Abadi MT Condensed Extra Bold"/>
              </a:rPr>
              <a:t>Difficulty chewing, swallowing</a:t>
            </a:r>
          </a:p>
          <a:p>
            <a:pPr marL="342900" indent="-342900">
              <a:lnSpc>
                <a:spcPct val="150000"/>
              </a:lnSpc>
              <a:buFont typeface="Arial"/>
              <a:buChar char="•"/>
            </a:pPr>
            <a:r>
              <a:rPr lang="en-US" sz="2000" dirty="0">
                <a:latin typeface="Abadi MT Condensed Extra Bold"/>
                <a:cs typeface="Abadi MT Condensed Extra Bold"/>
              </a:rPr>
              <a:t>Speech problems</a:t>
            </a:r>
          </a:p>
          <a:p>
            <a:pPr marL="342900" indent="-342900">
              <a:lnSpc>
                <a:spcPct val="150000"/>
              </a:lnSpc>
              <a:buFont typeface="Arial"/>
              <a:buChar char="•"/>
            </a:pPr>
            <a:r>
              <a:rPr lang="en-US" sz="2000" dirty="0">
                <a:latin typeface="Abadi MT Condensed Extra Bold"/>
                <a:cs typeface="Abadi MT Condensed Extra Bold"/>
              </a:rPr>
              <a:t>Headaches, facial, or neck pain</a:t>
            </a:r>
          </a:p>
          <a:p>
            <a:pPr marL="342900" indent="-342900">
              <a:lnSpc>
                <a:spcPct val="150000"/>
              </a:lnSpc>
              <a:buFont typeface="Arial"/>
              <a:buChar char="•"/>
            </a:pPr>
            <a:r>
              <a:rPr lang="en-US" sz="2000" dirty="0">
                <a:latin typeface="Abadi MT Condensed Extra Bold"/>
                <a:cs typeface="Abadi MT Condensed Extra Bold"/>
              </a:rPr>
              <a:t>Jaw popping or clicking</a:t>
            </a:r>
          </a:p>
          <a:p>
            <a:pPr>
              <a:lnSpc>
                <a:spcPct val="150000"/>
              </a:lnSpc>
            </a:pPr>
            <a:r>
              <a:rPr lang="en-US" sz="3200" dirty="0">
                <a:solidFill>
                  <a:srgbClr val="FF0000"/>
                </a:solidFill>
                <a:latin typeface="Abadi MT Condensed Extra Bold"/>
                <a:cs typeface="Abadi MT Condensed Extra Bold"/>
              </a:rPr>
              <a:t>Ask us about treatment options.  We can help!</a:t>
            </a:r>
          </a:p>
        </p:txBody>
      </p:sp>
    </p:spTree>
    <p:extLst>
      <p:ext uri="{BB962C8B-B14F-4D97-AF65-F5344CB8AC3E}">
        <p14:creationId xmlns:p14="http://schemas.microsoft.com/office/powerpoint/2010/main" val="1480450508"/>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og wearing a duck garment&#10;&#10;Description automatically generated with low confidence">
            <a:extLst>
              <a:ext uri="{FF2B5EF4-FFF2-40B4-BE49-F238E27FC236}">
                <a16:creationId xmlns:a16="http://schemas.microsoft.com/office/drawing/2014/main" id="{69679C67-9065-1544-BEC5-61092E4BFA6D}"/>
              </a:ext>
            </a:extLst>
          </p:cNvPr>
          <p:cNvPicPr>
            <a:picLocks noChangeAspect="1"/>
          </p:cNvPicPr>
          <p:nvPr/>
        </p:nvPicPr>
        <p:blipFill>
          <a:blip r:embed="rId2"/>
          <a:stretch>
            <a:fillRect/>
          </a:stretch>
        </p:blipFill>
        <p:spPr>
          <a:xfrm>
            <a:off x="0" y="470263"/>
            <a:ext cx="12192000" cy="6604000"/>
          </a:xfrm>
          <a:prstGeom prst="rect">
            <a:avLst/>
          </a:prstGeom>
        </p:spPr>
      </p:pic>
      <p:sp>
        <p:nvSpPr>
          <p:cNvPr id="3" name="TextBox 2"/>
          <p:cNvSpPr txBox="1"/>
          <p:nvPr/>
        </p:nvSpPr>
        <p:spPr>
          <a:xfrm>
            <a:off x="5379522" y="600891"/>
            <a:ext cx="6260670" cy="1508105"/>
          </a:xfrm>
          <a:prstGeom prst="rect">
            <a:avLst/>
          </a:prstGeom>
          <a:solidFill>
            <a:srgbClr val="FFFFFF">
              <a:alpha val="20000"/>
            </a:srgbClr>
          </a:solidFill>
        </p:spPr>
        <p:txBody>
          <a:bodyPr wrap="square" rtlCol="0">
            <a:spAutoFit/>
          </a:bodyPr>
          <a:lstStyle/>
          <a:p>
            <a:pPr algn="r"/>
            <a:r>
              <a:rPr lang="en-US" sz="4400" b="1" dirty="0"/>
              <a:t>Which spelling is correct?</a:t>
            </a:r>
            <a:endParaRPr lang="en-US" sz="4400" b="1" dirty="0">
              <a:solidFill>
                <a:srgbClr val="FF0000"/>
              </a:solidFill>
            </a:endParaRPr>
          </a:p>
          <a:p>
            <a:pPr algn="r"/>
            <a:r>
              <a:rPr lang="en-US" sz="4800" b="1" dirty="0" err="1">
                <a:solidFill>
                  <a:srgbClr val="FF9300"/>
                </a:solidFill>
              </a:rPr>
              <a:t>Curiousity</a:t>
            </a:r>
            <a:r>
              <a:rPr lang="en-US" sz="4800" b="1" dirty="0">
                <a:solidFill>
                  <a:srgbClr val="FF9300"/>
                </a:solidFill>
              </a:rPr>
              <a:t> or Curiosity?</a:t>
            </a:r>
          </a:p>
        </p:txBody>
      </p:sp>
    </p:spTree>
    <p:extLst>
      <p:ext uri="{BB962C8B-B14F-4D97-AF65-F5344CB8AC3E}">
        <p14:creationId xmlns:p14="http://schemas.microsoft.com/office/powerpoint/2010/main" val="847430287"/>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og wearing a duck garment&#10;&#10;Description automatically generated with low confidence">
            <a:extLst>
              <a:ext uri="{FF2B5EF4-FFF2-40B4-BE49-F238E27FC236}">
                <a16:creationId xmlns:a16="http://schemas.microsoft.com/office/drawing/2014/main" id="{69679C67-9065-1544-BEC5-61092E4BFA6D}"/>
              </a:ext>
            </a:extLst>
          </p:cNvPr>
          <p:cNvPicPr>
            <a:picLocks noChangeAspect="1"/>
          </p:cNvPicPr>
          <p:nvPr/>
        </p:nvPicPr>
        <p:blipFill>
          <a:blip r:embed="rId2"/>
          <a:stretch>
            <a:fillRect/>
          </a:stretch>
        </p:blipFill>
        <p:spPr>
          <a:xfrm>
            <a:off x="0" y="470263"/>
            <a:ext cx="12192000" cy="6604000"/>
          </a:xfrm>
          <a:prstGeom prst="rect">
            <a:avLst/>
          </a:prstGeom>
        </p:spPr>
      </p:pic>
      <p:sp>
        <p:nvSpPr>
          <p:cNvPr id="3" name="TextBox 2"/>
          <p:cNvSpPr txBox="1"/>
          <p:nvPr/>
        </p:nvSpPr>
        <p:spPr>
          <a:xfrm>
            <a:off x="5379522" y="600891"/>
            <a:ext cx="6260670" cy="1508105"/>
          </a:xfrm>
          <a:prstGeom prst="rect">
            <a:avLst/>
          </a:prstGeom>
          <a:solidFill>
            <a:srgbClr val="FFFFFF">
              <a:alpha val="20000"/>
            </a:srgbClr>
          </a:solidFill>
        </p:spPr>
        <p:txBody>
          <a:bodyPr wrap="square" rtlCol="0">
            <a:spAutoFit/>
          </a:bodyPr>
          <a:lstStyle/>
          <a:p>
            <a:pPr algn="r"/>
            <a:r>
              <a:rPr lang="en-US" sz="4400" b="1" dirty="0"/>
              <a:t>Which spelling is correct?</a:t>
            </a:r>
            <a:endParaRPr lang="en-US" sz="4400" b="1" dirty="0">
              <a:solidFill>
                <a:srgbClr val="FF0000"/>
              </a:solidFill>
            </a:endParaRPr>
          </a:p>
          <a:p>
            <a:pPr algn="r"/>
            <a:r>
              <a:rPr lang="en-US" sz="4800" b="1" dirty="0">
                <a:solidFill>
                  <a:srgbClr val="FF9300"/>
                </a:solidFill>
              </a:rPr>
              <a:t>Curiosity?</a:t>
            </a:r>
          </a:p>
        </p:txBody>
      </p:sp>
    </p:spTree>
    <p:extLst>
      <p:ext uri="{BB962C8B-B14F-4D97-AF65-F5344CB8AC3E}">
        <p14:creationId xmlns:p14="http://schemas.microsoft.com/office/powerpoint/2010/main" val="2458657499"/>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31000">
              <a:schemeClr val="accent1"/>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blipFill rotWithShape="1">
            <a:blip r:embed="rId3">
              <a:duotone>
                <a:prstClr val="black"/>
                <a:schemeClr val="accent1">
                  <a:tint val="45000"/>
                  <a:satMod val="400000"/>
                </a:schemeClr>
              </a:duotone>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r="1666" b="8572"/>
          <a:stretch/>
        </p:blipFill>
        <p:spPr>
          <a:xfrm>
            <a:off x="539959" y="117565"/>
            <a:ext cx="11112081" cy="6622869"/>
          </a:xfrm>
        </p:spPr>
      </p:pic>
      <p:sp>
        <p:nvSpPr>
          <p:cNvPr id="5" name="TextBox 4"/>
          <p:cNvSpPr txBox="1"/>
          <p:nvPr/>
        </p:nvSpPr>
        <p:spPr>
          <a:xfrm>
            <a:off x="0" y="3171425"/>
            <a:ext cx="12192000" cy="646331"/>
          </a:xfrm>
          <a:prstGeom prst="rect">
            <a:avLst/>
          </a:prstGeom>
          <a:noFill/>
        </p:spPr>
        <p:txBody>
          <a:bodyPr wrap="square" rtlCol="0">
            <a:spAutoFit/>
          </a:bodyPr>
          <a:lstStyle/>
          <a:p>
            <a:pPr algn="ctr"/>
            <a:r>
              <a:rPr lang="en-US" sz="3600" dirty="0">
                <a:solidFill>
                  <a:schemeClr val="accent1"/>
                </a:solidFill>
                <a:latin typeface="Apple Casual"/>
                <a:cs typeface="Apple Casual"/>
              </a:rPr>
              <a:t>* Freshens Breath             Helps clean teeth *</a:t>
            </a:r>
          </a:p>
        </p:txBody>
      </p:sp>
      <p:sp>
        <p:nvSpPr>
          <p:cNvPr id="2" name="Title 1"/>
          <p:cNvSpPr>
            <a:spLocks noGrp="1"/>
          </p:cNvSpPr>
          <p:nvPr>
            <p:ph type="title"/>
          </p:nvPr>
        </p:nvSpPr>
        <p:spPr>
          <a:xfrm>
            <a:off x="493776" y="585216"/>
            <a:ext cx="11112081" cy="838628"/>
          </a:xfrm>
        </p:spPr>
        <p:txBody>
          <a:bodyPr anchor="t">
            <a:normAutofit fontScale="90000"/>
          </a:bodyPr>
          <a:lstStyle/>
          <a:p>
            <a:pPr algn="ctr"/>
            <a:r>
              <a:rPr lang="en-US" sz="4900" dirty="0">
                <a:solidFill>
                  <a:schemeClr val="accent1"/>
                </a:solidFill>
                <a:latin typeface="Chalkduster"/>
                <a:cs typeface="Chalkduster"/>
              </a:rPr>
              <a:t>Remember the Mouth Rinse </a:t>
            </a:r>
            <a:br>
              <a:rPr lang="en-US" sz="4900" dirty="0">
                <a:solidFill>
                  <a:schemeClr val="accent1"/>
                </a:solidFill>
                <a:latin typeface="Chalkduster"/>
                <a:cs typeface="Chalkduster"/>
              </a:rPr>
            </a:br>
            <a:br>
              <a:rPr lang="en-US" sz="4000" dirty="0">
                <a:solidFill>
                  <a:schemeClr val="accent1"/>
                </a:solidFill>
                <a:latin typeface="Chalkduster"/>
                <a:cs typeface="Chalkduster"/>
              </a:rPr>
            </a:br>
            <a:endParaRPr lang="en-US" sz="4000" dirty="0">
              <a:solidFill>
                <a:schemeClr val="accent1"/>
              </a:solidFill>
              <a:latin typeface="Chalkduster"/>
              <a:cs typeface="Chalkduster"/>
            </a:endParaRPr>
          </a:p>
        </p:txBody>
      </p:sp>
    </p:spTree>
    <p:extLst>
      <p:ext uri="{BB962C8B-B14F-4D97-AF65-F5344CB8AC3E}">
        <p14:creationId xmlns:p14="http://schemas.microsoft.com/office/powerpoint/2010/main" val="3396081143"/>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74368" y="279931"/>
            <a:ext cx="10665609" cy="5847755"/>
          </a:xfrm>
          <a:prstGeom prst="rect">
            <a:avLst/>
          </a:prstGeom>
          <a:noFill/>
        </p:spPr>
        <p:txBody>
          <a:bodyPr wrap="square" rtlCol="0">
            <a:spAutoFit/>
          </a:bodyPr>
          <a:lstStyle/>
          <a:p>
            <a:pPr algn="ctr"/>
            <a:endParaRPr lang="en-US" dirty="0"/>
          </a:p>
          <a:p>
            <a:pPr algn="ctr"/>
            <a:r>
              <a:rPr lang="en-US" sz="4000" b="1" dirty="0">
                <a:solidFill>
                  <a:srgbClr val="FF0000"/>
                </a:solidFill>
              </a:rPr>
              <a:t>PLAN TO KEEP YOUR TEETH FOR YOUR LIFETIME</a:t>
            </a:r>
          </a:p>
          <a:p>
            <a:pPr algn="ctr"/>
            <a:endParaRPr lang="en-US" sz="4000" b="1" dirty="0"/>
          </a:p>
          <a:p>
            <a:pPr algn="ctr"/>
            <a:endParaRPr lang="en-US" sz="4000" b="1" dirty="0"/>
          </a:p>
          <a:p>
            <a:pPr algn="ctr"/>
            <a:endParaRPr lang="en-US" sz="4000" b="1" dirty="0"/>
          </a:p>
          <a:p>
            <a:pPr algn="ctr"/>
            <a:endParaRPr lang="en-US" sz="4000" b="1" dirty="0"/>
          </a:p>
          <a:p>
            <a:pPr algn="ctr"/>
            <a:endParaRPr lang="en-US" sz="4000" b="1" dirty="0"/>
          </a:p>
          <a:p>
            <a:pPr algn="ctr"/>
            <a:r>
              <a:rPr lang="en-US" sz="4000" b="1" dirty="0"/>
              <a:t>Straight teeth are easier to keep clean.</a:t>
            </a:r>
          </a:p>
          <a:p>
            <a:pPr algn="ctr"/>
            <a:r>
              <a:rPr lang="en-US" sz="4000" b="1" dirty="0"/>
              <a:t>Straight teeth chew better than crooked teeth.</a:t>
            </a:r>
          </a:p>
          <a:p>
            <a:pPr algn="ctr"/>
            <a:r>
              <a:rPr lang="en-US" sz="3600" dirty="0">
                <a:solidFill>
                  <a:srgbClr val="FF0000"/>
                </a:solidFill>
              </a:rPr>
              <a:t>We treat Moms, Dads, Grandmas, and Grandpas! </a:t>
            </a:r>
          </a:p>
        </p:txBody>
      </p:sp>
      <p:pic>
        <p:nvPicPr>
          <p:cNvPr id="5" name="Picture 4" descr="Cherry-Creek-Dental-Implants-Senior-Resource-Of-Colorado-Referral-List-for-Seniors-and-Caregivers-Denver-Colorad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0976" y="1369214"/>
            <a:ext cx="4444342" cy="2956004"/>
          </a:xfrm>
          <a:prstGeom prst="rect">
            <a:avLst/>
          </a:prstGeom>
          <a:ln>
            <a:noFill/>
          </a:ln>
          <a:effectLst>
            <a:outerShdw blurRad="292100" dist="139700" dir="2700000" algn="tl" rotWithShape="0">
              <a:srgbClr val="333333">
                <a:alpha val="65000"/>
              </a:srgbClr>
            </a:outerShdw>
          </a:effectLst>
        </p:spPr>
      </p:pic>
      <p:pic>
        <p:nvPicPr>
          <p:cNvPr id="7" name="Picture 6" descr="shutterstock_121062757.jpg"/>
          <p:cNvPicPr>
            <a:picLocks noChangeAspect="1"/>
          </p:cNvPicPr>
          <p:nvPr/>
        </p:nvPicPr>
        <p:blipFill rotWithShape="1">
          <a:blip r:embed="rId3">
            <a:extLst>
              <a:ext uri="{28A0092B-C50C-407E-A947-70E740481C1C}">
                <a14:useLocalDpi xmlns:a14="http://schemas.microsoft.com/office/drawing/2010/main" val="0"/>
              </a:ext>
            </a:extLst>
          </a:blip>
          <a:srcRect r="21246"/>
          <a:stretch/>
        </p:blipFill>
        <p:spPr>
          <a:xfrm>
            <a:off x="8637660" y="1369214"/>
            <a:ext cx="3491938" cy="2956004"/>
          </a:xfrm>
          <a:prstGeom prst="rect">
            <a:avLst/>
          </a:prstGeom>
          <a:ln>
            <a:noFill/>
          </a:ln>
          <a:effectLst>
            <a:outerShdw blurRad="292100" dist="139700" dir="2700000" algn="tl" rotWithShape="0">
              <a:srgbClr val="333333">
                <a:alpha val="65000"/>
              </a:srgbClr>
            </a:outerShdw>
          </a:effectLst>
        </p:spPr>
      </p:pic>
      <p:pic>
        <p:nvPicPr>
          <p:cNvPr id="8" name="Picture 7" descr="senior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162" y="1369214"/>
            <a:ext cx="4422326" cy="29514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23606317"/>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0"/>
            <a:ext cx="13716000" cy="6858000"/>
          </a:xfrm>
          <a:prstGeom prst="rect">
            <a:avLst/>
          </a:prstGeom>
        </p:spPr>
      </p:pic>
      <p:sp>
        <p:nvSpPr>
          <p:cNvPr id="5" name="TextBox 4"/>
          <p:cNvSpPr txBox="1"/>
          <p:nvPr/>
        </p:nvSpPr>
        <p:spPr>
          <a:xfrm>
            <a:off x="235130" y="496389"/>
            <a:ext cx="12718870" cy="6186309"/>
          </a:xfrm>
          <a:prstGeom prst="rect">
            <a:avLst/>
          </a:prstGeom>
          <a:noFill/>
        </p:spPr>
        <p:txBody>
          <a:bodyPr wrap="square" rtlCol="0">
            <a:spAutoFit/>
          </a:bodyPr>
          <a:lstStyle/>
          <a:p>
            <a:r>
              <a:rPr lang="en-US" sz="6600" b="1" dirty="0">
                <a:solidFill>
                  <a:schemeClr val="bg1"/>
                </a:solidFill>
                <a:latin typeface="Arial Black" charset="0"/>
                <a:ea typeface="Arial Black" charset="0"/>
                <a:cs typeface="Arial Black" charset="0"/>
              </a:rPr>
              <a:t>OCTOBER</a:t>
            </a:r>
          </a:p>
          <a:p>
            <a:endParaRPr lang="en-US" sz="6600" b="1" dirty="0">
              <a:solidFill>
                <a:schemeClr val="bg1"/>
              </a:solidFill>
              <a:latin typeface="Arial Black" charset="0"/>
              <a:ea typeface="Arial Black" charset="0"/>
              <a:cs typeface="Arial Black" charset="0"/>
            </a:endParaRPr>
          </a:p>
          <a:p>
            <a:endParaRPr lang="en-US" sz="6600" b="1" dirty="0">
              <a:solidFill>
                <a:schemeClr val="bg1"/>
              </a:solidFill>
              <a:latin typeface="Arial Black" charset="0"/>
              <a:ea typeface="Arial Black" charset="0"/>
              <a:cs typeface="Arial Black" charset="0"/>
            </a:endParaRPr>
          </a:p>
          <a:p>
            <a:endParaRPr lang="en-US" sz="6600" b="1" dirty="0">
              <a:solidFill>
                <a:schemeClr val="bg1"/>
              </a:solidFill>
              <a:latin typeface="Arial Black" charset="0"/>
              <a:ea typeface="Arial Black" charset="0"/>
              <a:cs typeface="Arial Black" charset="0"/>
            </a:endParaRPr>
          </a:p>
          <a:p>
            <a:br>
              <a:rPr lang="en-US" sz="6600" b="1" dirty="0">
                <a:solidFill>
                  <a:schemeClr val="bg1"/>
                </a:solidFill>
                <a:latin typeface="Arial Black" charset="0"/>
                <a:ea typeface="Arial Black" charset="0"/>
                <a:cs typeface="Arial Black" charset="0"/>
              </a:rPr>
            </a:br>
            <a:r>
              <a:rPr lang="en-US" sz="5400" b="1" dirty="0">
                <a:solidFill>
                  <a:schemeClr val="bg1"/>
                </a:solidFill>
                <a:latin typeface="Arial Black" charset="0"/>
                <a:ea typeface="Arial Black" charset="0"/>
                <a:cs typeface="Arial Black" charset="0"/>
              </a:rPr>
              <a:t>Adopt A Shelter Dog Month</a:t>
            </a:r>
          </a:p>
        </p:txBody>
      </p:sp>
    </p:spTree>
    <p:extLst>
      <p:ext uri="{BB962C8B-B14F-4D97-AF65-F5344CB8AC3E}">
        <p14:creationId xmlns:p14="http://schemas.microsoft.com/office/powerpoint/2010/main" val="2019626214"/>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 calcmode="lin" valueType="num">
                                      <p:cBhvr additive="base">
                                        <p:cTn id="7" dur="20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489585"/>
            <a:ext cx="12192000" cy="1167499"/>
          </a:xfrm>
          <a:prstGeom prst="rect">
            <a:avLst/>
          </a:prstGeom>
          <a:solidFill>
            <a:schemeClr val="bg1"/>
          </a:solidFill>
        </p:spPr>
        <p:txBody>
          <a:bodyPr wrap="square" rtlCol="0">
            <a:spAutoFit/>
          </a:bodyPr>
          <a:lstStyle/>
          <a:p>
            <a:pPr algn="ctr">
              <a:lnSpc>
                <a:spcPct val="110000"/>
              </a:lnSpc>
            </a:pPr>
            <a:r>
              <a:rPr lang="en-US" sz="3200" dirty="0">
                <a:latin typeface="Arial Black"/>
                <a:cs typeface="Arial Black"/>
              </a:rPr>
              <a:t>We can use </a:t>
            </a:r>
            <a:r>
              <a:rPr lang="en-US" sz="3200" dirty="0" err="1">
                <a:solidFill>
                  <a:srgbClr val="3366FF"/>
                </a:solidFill>
                <a:latin typeface="Arial Black"/>
                <a:cs typeface="Arial Black"/>
              </a:rPr>
              <a:t>Invisalign</a:t>
            </a:r>
            <a:r>
              <a:rPr lang="en-US" sz="3200" dirty="0">
                <a:solidFill>
                  <a:srgbClr val="3366FF"/>
                </a:solidFill>
                <a:latin typeface="Arial Black"/>
                <a:cs typeface="Arial Black"/>
              </a:rPr>
              <a:t> Clear Braces </a:t>
            </a:r>
          </a:p>
          <a:p>
            <a:pPr algn="ctr">
              <a:lnSpc>
                <a:spcPct val="110000"/>
              </a:lnSpc>
            </a:pPr>
            <a:r>
              <a:rPr lang="en-US" sz="3200" dirty="0">
                <a:latin typeface="Arial Black"/>
                <a:cs typeface="Arial Black"/>
              </a:rPr>
              <a:t>to straighten teeth for Teens, Adults, and Seniors</a:t>
            </a:r>
          </a:p>
        </p:txBody>
      </p:sp>
      <p:pic>
        <p:nvPicPr>
          <p:cNvPr id="3" name="Picture 2" descr="I before aft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8331" y="2641310"/>
            <a:ext cx="5156002" cy="2481023"/>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0" y="5926667"/>
            <a:ext cx="12093222" cy="769441"/>
          </a:xfrm>
          <a:prstGeom prst="rect">
            <a:avLst/>
          </a:prstGeom>
          <a:noFill/>
        </p:spPr>
        <p:txBody>
          <a:bodyPr wrap="square" rtlCol="0">
            <a:spAutoFit/>
          </a:bodyPr>
          <a:lstStyle/>
          <a:p>
            <a:pPr algn="ctr"/>
            <a:r>
              <a:rPr lang="en-US" sz="4400" b="1" dirty="0">
                <a:solidFill>
                  <a:srgbClr val="3366FF"/>
                </a:solidFill>
              </a:rPr>
              <a:t>You are NEVER too old to have a great smile!</a:t>
            </a:r>
          </a:p>
        </p:txBody>
      </p:sp>
    </p:spTree>
    <p:extLst>
      <p:ext uri="{BB962C8B-B14F-4D97-AF65-F5344CB8AC3E}">
        <p14:creationId xmlns:p14="http://schemas.microsoft.com/office/powerpoint/2010/main" val="2414277667"/>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50000" fill="hold" nodeType="afterEffect">
                                  <p:stCondLst>
                                    <p:cond delay="0"/>
                                  </p:stCondLst>
                                  <p:childTnLst>
                                    <p:animScale>
                                      <p:cBhvr>
                                        <p:cTn id="6" dur="3000" fill="hold"/>
                                        <p:tgtEl>
                                          <p:spTgt spid="3"/>
                                        </p:tgtEl>
                                      </p:cBhvr>
                                      <p:by x="150000" y="150000"/>
                                    </p:animScale>
                                  </p:childTnLst>
                                </p:cTn>
                              </p:par>
                            </p:childTnLst>
                          </p:cTn>
                        </p:par>
                        <p:par>
                          <p:cTn id="7" fill="hold">
                            <p:stCondLst>
                              <p:cond delay="3000"/>
                            </p:stCondLst>
                            <p:childTnLst>
                              <p:par>
                                <p:cTn id="8" presetID="34" presetClass="emph" presetSubtype="0" fill="hold" nodeType="afterEffect">
                                  <p:stCondLst>
                                    <p:cond delay="0"/>
                                  </p:stCondLst>
                                  <p:iterate type="lt">
                                    <p:tmPct val="10000"/>
                                  </p:iterate>
                                  <p:childTnLst>
                                    <p:animMotion origin="layout" path="M 0.0 0.0 L 0.0 -0.07213" pathEditMode="relative" ptsTypes="">
                                      <p:cBhvr>
                                        <p:cTn id="9" dur="1500" accel="50000" decel="50000" autoRev="1" fill="hold">
                                          <p:stCondLst>
                                            <p:cond delay="0"/>
                                          </p:stCondLst>
                                        </p:cTn>
                                        <p:tgtEl>
                                          <p:spTgt spid="8">
                                            <p:txEl>
                                              <p:pRg st="0" end="0"/>
                                            </p:txEl>
                                          </p:spTgt>
                                        </p:tgtEl>
                                        <p:attrNameLst>
                                          <p:attrName>ppt_x</p:attrName>
                                          <p:attrName>ppt_y</p:attrName>
                                        </p:attrNameLst>
                                      </p:cBhvr>
                                    </p:animMotion>
                                    <p:animRot by="1500000">
                                      <p:cBhvr>
                                        <p:cTn id="10" dur="750" fill="hold">
                                          <p:stCondLst>
                                            <p:cond delay="0"/>
                                          </p:stCondLst>
                                        </p:cTn>
                                        <p:tgtEl>
                                          <p:spTgt spid="8">
                                            <p:txEl>
                                              <p:pRg st="0" end="0"/>
                                            </p:txEl>
                                          </p:spTgt>
                                        </p:tgtEl>
                                        <p:attrNameLst>
                                          <p:attrName>r</p:attrName>
                                        </p:attrNameLst>
                                      </p:cBhvr>
                                    </p:animRot>
                                    <p:animRot by="-1500000">
                                      <p:cBhvr>
                                        <p:cTn id="11" dur="750" fill="hold">
                                          <p:stCondLst>
                                            <p:cond delay="750"/>
                                          </p:stCondLst>
                                        </p:cTn>
                                        <p:tgtEl>
                                          <p:spTgt spid="8">
                                            <p:txEl>
                                              <p:pRg st="0" end="0"/>
                                            </p:txEl>
                                          </p:spTgt>
                                        </p:tgtEl>
                                        <p:attrNameLst>
                                          <p:attrName>r</p:attrName>
                                        </p:attrNameLst>
                                      </p:cBhvr>
                                    </p:animRot>
                                    <p:animRot by="-1500000">
                                      <p:cBhvr>
                                        <p:cTn id="12" dur="750" fill="hold">
                                          <p:stCondLst>
                                            <p:cond delay="1500"/>
                                          </p:stCondLst>
                                        </p:cTn>
                                        <p:tgtEl>
                                          <p:spTgt spid="8">
                                            <p:txEl>
                                              <p:pRg st="0" end="0"/>
                                            </p:txEl>
                                          </p:spTgt>
                                        </p:tgtEl>
                                        <p:attrNameLst>
                                          <p:attrName>r</p:attrName>
                                        </p:attrNameLst>
                                      </p:cBhvr>
                                    </p:animRot>
                                    <p:animRot by="1500000">
                                      <p:cBhvr>
                                        <p:cTn id="13" dur="750" fill="hold">
                                          <p:stCondLst>
                                            <p:cond delay="2250"/>
                                          </p:stCondLst>
                                        </p:cTn>
                                        <p:tgtEl>
                                          <p:spTgt spid="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ke-Us-on-Faceboo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08123">
            <a:off x="585302" y="574500"/>
            <a:ext cx="1255533" cy="1325922"/>
          </a:xfrm>
          <a:prstGeom prst="rect">
            <a:avLst/>
          </a:prstGeom>
        </p:spPr>
      </p:pic>
      <p:sp>
        <p:nvSpPr>
          <p:cNvPr id="5" name="TextBox 4"/>
          <p:cNvSpPr txBox="1"/>
          <p:nvPr/>
        </p:nvSpPr>
        <p:spPr>
          <a:xfrm>
            <a:off x="2" y="5842337"/>
            <a:ext cx="12192000" cy="1046440"/>
          </a:xfrm>
          <a:prstGeom prst="rect">
            <a:avLst/>
          </a:prstGeom>
          <a:noFill/>
        </p:spPr>
        <p:txBody>
          <a:bodyPr wrap="square" rtlCol="0">
            <a:spAutoFit/>
          </a:bodyPr>
          <a:lstStyle/>
          <a:p>
            <a:pPr algn="ctr"/>
            <a:r>
              <a:rPr lang="en-US" sz="3000" dirty="0"/>
              <a:t>Like LITITZ ORTHODONTICS on FACEBOOK to see what fun we’re up to!</a:t>
            </a:r>
          </a:p>
          <a:p>
            <a:pPr algn="ctr"/>
            <a:endParaRPr lang="en-US" sz="3200" dirty="0"/>
          </a:p>
        </p:txBody>
      </p:sp>
      <p:pic>
        <p:nvPicPr>
          <p:cNvPr id="7" name="Picture 6" descr="Like-Us-on-Faceboo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08123">
            <a:off x="8872951" y="2439277"/>
            <a:ext cx="1255533" cy="1325922"/>
          </a:xfrm>
          <a:prstGeom prst="rect">
            <a:avLst/>
          </a:prstGeom>
        </p:spPr>
      </p:pic>
      <p:pic>
        <p:nvPicPr>
          <p:cNvPr id="8" name="Picture 7" descr="Like-Us-on-Faceboo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08123">
            <a:off x="585303" y="4006123"/>
            <a:ext cx="1255533" cy="1325922"/>
          </a:xfrm>
          <a:prstGeom prst="rect">
            <a:avLst/>
          </a:prstGeom>
        </p:spPr>
      </p:pic>
      <p:pic>
        <p:nvPicPr>
          <p:cNvPr id="9" name="Picture 8" descr="Like-Us-on-Faceboo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51105">
            <a:off x="9711110" y="569186"/>
            <a:ext cx="1255533" cy="1325922"/>
          </a:xfrm>
          <a:prstGeom prst="rect">
            <a:avLst/>
          </a:prstGeom>
        </p:spPr>
      </p:pic>
      <p:pic>
        <p:nvPicPr>
          <p:cNvPr id="10" name="Picture 9" descr="Like-Us-on-Faceboo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51105">
            <a:off x="1655926" y="2293104"/>
            <a:ext cx="1255533" cy="1325922"/>
          </a:xfrm>
          <a:prstGeom prst="rect">
            <a:avLst/>
          </a:prstGeom>
        </p:spPr>
      </p:pic>
      <p:pic>
        <p:nvPicPr>
          <p:cNvPr id="11" name="Picture 10" descr="Like-Us-on-Faceboo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51105">
            <a:off x="10143702" y="4011438"/>
            <a:ext cx="1255533" cy="1325922"/>
          </a:xfrm>
          <a:prstGeom prst="rect">
            <a:avLst/>
          </a:prstGeom>
        </p:spPr>
      </p:pic>
      <p:pic>
        <p:nvPicPr>
          <p:cNvPr id="6" name="Picture 5" descr="A person and person holding a record&#10;&#10;Description automatically generated with low confidence">
            <a:extLst>
              <a:ext uri="{FF2B5EF4-FFF2-40B4-BE49-F238E27FC236}">
                <a16:creationId xmlns:a16="http://schemas.microsoft.com/office/drawing/2014/main" id="{8EED6C78-BDB1-BD42-A0CC-799909BE0276}"/>
              </a:ext>
            </a:extLst>
          </p:cNvPr>
          <p:cNvPicPr>
            <a:picLocks noChangeAspect="1"/>
          </p:cNvPicPr>
          <p:nvPr/>
        </p:nvPicPr>
        <p:blipFill>
          <a:blip r:embed="rId3"/>
          <a:stretch>
            <a:fillRect/>
          </a:stretch>
        </p:blipFill>
        <p:spPr>
          <a:xfrm>
            <a:off x="3529442" y="380817"/>
            <a:ext cx="4230258" cy="5376626"/>
          </a:xfrm>
          <a:prstGeom prst="rect">
            <a:avLst/>
          </a:prstGeom>
        </p:spPr>
      </p:pic>
    </p:spTree>
    <p:extLst>
      <p:ext uri="{BB962C8B-B14F-4D97-AF65-F5344CB8AC3E}">
        <p14:creationId xmlns:p14="http://schemas.microsoft.com/office/powerpoint/2010/main" val="656863252"/>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style.rotation</p:attrName>
                                        </p:attrNameLst>
                                      </p:cBhvr>
                                      <p:tavLst>
                                        <p:tav tm="0">
                                          <p:val>
                                            <p:fltVal val="720"/>
                                          </p:val>
                                        </p:tav>
                                        <p:tav tm="100000">
                                          <p:val>
                                            <p:fltVal val="0"/>
                                          </p:val>
                                        </p:tav>
                                      </p:tavLst>
                                    </p:anim>
                                    <p:anim calcmode="lin" valueType="num">
                                      <p:cBhvr>
                                        <p:cTn id="9" dur="3000" fill="hold"/>
                                        <p:tgtEl>
                                          <p:spTgt spid="4"/>
                                        </p:tgtEl>
                                        <p:attrNameLst>
                                          <p:attrName>ppt_h</p:attrName>
                                        </p:attrNameLst>
                                      </p:cBhvr>
                                      <p:tavLst>
                                        <p:tav tm="0">
                                          <p:val>
                                            <p:fltVal val="0"/>
                                          </p:val>
                                        </p:tav>
                                        <p:tav tm="100000">
                                          <p:val>
                                            <p:strVal val="#ppt_h"/>
                                          </p:val>
                                        </p:tav>
                                      </p:tavLst>
                                    </p:anim>
                                    <p:anim calcmode="lin" valueType="num">
                                      <p:cBhvr>
                                        <p:cTn id="10" dur="3000" fill="hold"/>
                                        <p:tgtEl>
                                          <p:spTgt spid="4"/>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3000"/>
                                        <p:tgtEl>
                                          <p:spTgt spid="7"/>
                                        </p:tgtEl>
                                      </p:cBhvr>
                                    </p:animEffect>
                                    <p:anim calcmode="lin" valueType="num">
                                      <p:cBhvr>
                                        <p:cTn id="14" dur="3000" fill="hold"/>
                                        <p:tgtEl>
                                          <p:spTgt spid="7"/>
                                        </p:tgtEl>
                                        <p:attrNameLst>
                                          <p:attrName>style.rotation</p:attrName>
                                        </p:attrNameLst>
                                      </p:cBhvr>
                                      <p:tavLst>
                                        <p:tav tm="0">
                                          <p:val>
                                            <p:fltVal val="720"/>
                                          </p:val>
                                        </p:tav>
                                        <p:tav tm="100000">
                                          <p:val>
                                            <p:fltVal val="0"/>
                                          </p:val>
                                        </p:tav>
                                      </p:tavLst>
                                    </p:anim>
                                    <p:anim calcmode="lin" valueType="num">
                                      <p:cBhvr>
                                        <p:cTn id="15" dur="3000" fill="hold"/>
                                        <p:tgtEl>
                                          <p:spTgt spid="7"/>
                                        </p:tgtEl>
                                        <p:attrNameLst>
                                          <p:attrName>ppt_h</p:attrName>
                                        </p:attrNameLst>
                                      </p:cBhvr>
                                      <p:tavLst>
                                        <p:tav tm="0">
                                          <p:val>
                                            <p:fltVal val="0"/>
                                          </p:val>
                                        </p:tav>
                                        <p:tav tm="100000">
                                          <p:val>
                                            <p:strVal val="#ppt_h"/>
                                          </p:val>
                                        </p:tav>
                                      </p:tavLst>
                                    </p:anim>
                                    <p:anim calcmode="lin" valueType="num">
                                      <p:cBhvr>
                                        <p:cTn id="16" dur="3000" fill="hold"/>
                                        <p:tgtEl>
                                          <p:spTgt spid="7"/>
                                        </p:tgtEl>
                                        <p:attrNameLst>
                                          <p:attrName>ppt_w</p:attrName>
                                        </p:attrNameLst>
                                      </p:cBhvr>
                                      <p:tavLst>
                                        <p:tav tm="0">
                                          <p:val>
                                            <p:fltVal val="0"/>
                                          </p:val>
                                        </p:tav>
                                        <p:tav tm="100000">
                                          <p:val>
                                            <p:strVal val="#ppt_w"/>
                                          </p:val>
                                        </p:tav>
                                      </p:tavLst>
                                    </p:anim>
                                  </p:childTnLst>
                                </p:cTn>
                              </p:par>
                              <p:par>
                                <p:cTn id="17" presetID="35"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3000"/>
                                        <p:tgtEl>
                                          <p:spTgt spid="8"/>
                                        </p:tgtEl>
                                      </p:cBhvr>
                                    </p:animEffect>
                                    <p:anim calcmode="lin" valueType="num">
                                      <p:cBhvr>
                                        <p:cTn id="20" dur="3000" fill="hold"/>
                                        <p:tgtEl>
                                          <p:spTgt spid="8"/>
                                        </p:tgtEl>
                                        <p:attrNameLst>
                                          <p:attrName>style.rotation</p:attrName>
                                        </p:attrNameLst>
                                      </p:cBhvr>
                                      <p:tavLst>
                                        <p:tav tm="0">
                                          <p:val>
                                            <p:fltVal val="720"/>
                                          </p:val>
                                        </p:tav>
                                        <p:tav tm="100000">
                                          <p:val>
                                            <p:fltVal val="0"/>
                                          </p:val>
                                        </p:tav>
                                      </p:tavLst>
                                    </p:anim>
                                    <p:anim calcmode="lin" valueType="num">
                                      <p:cBhvr>
                                        <p:cTn id="21" dur="3000" fill="hold"/>
                                        <p:tgtEl>
                                          <p:spTgt spid="8"/>
                                        </p:tgtEl>
                                        <p:attrNameLst>
                                          <p:attrName>ppt_h</p:attrName>
                                        </p:attrNameLst>
                                      </p:cBhvr>
                                      <p:tavLst>
                                        <p:tav tm="0">
                                          <p:val>
                                            <p:fltVal val="0"/>
                                          </p:val>
                                        </p:tav>
                                        <p:tav tm="100000">
                                          <p:val>
                                            <p:strVal val="#ppt_h"/>
                                          </p:val>
                                        </p:tav>
                                      </p:tavLst>
                                    </p:anim>
                                    <p:anim calcmode="lin" valueType="num">
                                      <p:cBhvr>
                                        <p:cTn id="22" dur="3000" fill="hold"/>
                                        <p:tgtEl>
                                          <p:spTgt spid="8"/>
                                        </p:tgtEl>
                                        <p:attrNameLst>
                                          <p:attrName>ppt_w</p:attrName>
                                        </p:attrNameLst>
                                      </p:cBhvr>
                                      <p:tavLst>
                                        <p:tav tm="0">
                                          <p:val>
                                            <p:fltVal val="0"/>
                                          </p:val>
                                        </p:tav>
                                        <p:tav tm="100000">
                                          <p:val>
                                            <p:strVal val="#ppt_w"/>
                                          </p:val>
                                        </p:tav>
                                      </p:tavLst>
                                    </p:anim>
                                  </p:childTnLst>
                                </p:cTn>
                              </p:par>
                            </p:childTnLst>
                          </p:cTn>
                        </p:par>
                        <p:par>
                          <p:cTn id="23" fill="hold">
                            <p:stCondLst>
                              <p:cond delay="3000"/>
                            </p:stCondLst>
                            <p:childTnLst>
                              <p:par>
                                <p:cTn id="24" presetID="35"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000"/>
                                        <p:tgtEl>
                                          <p:spTgt spid="10"/>
                                        </p:tgtEl>
                                      </p:cBhvr>
                                    </p:animEffect>
                                    <p:anim calcmode="lin" valueType="num">
                                      <p:cBhvr>
                                        <p:cTn id="27" dur="2000" fill="hold"/>
                                        <p:tgtEl>
                                          <p:spTgt spid="10"/>
                                        </p:tgtEl>
                                        <p:attrNameLst>
                                          <p:attrName>style.rotation</p:attrName>
                                        </p:attrNameLst>
                                      </p:cBhvr>
                                      <p:tavLst>
                                        <p:tav tm="0">
                                          <p:val>
                                            <p:fltVal val="720"/>
                                          </p:val>
                                        </p:tav>
                                        <p:tav tm="100000">
                                          <p:val>
                                            <p:fltVal val="0"/>
                                          </p:val>
                                        </p:tav>
                                      </p:tavLst>
                                    </p:anim>
                                    <p:anim calcmode="lin" valueType="num">
                                      <p:cBhvr>
                                        <p:cTn id="28" dur="2000" fill="hold"/>
                                        <p:tgtEl>
                                          <p:spTgt spid="10"/>
                                        </p:tgtEl>
                                        <p:attrNameLst>
                                          <p:attrName>ppt_h</p:attrName>
                                        </p:attrNameLst>
                                      </p:cBhvr>
                                      <p:tavLst>
                                        <p:tav tm="0">
                                          <p:val>
                                            <p:fltVal val="0"/>
                                          </p:val>
                                        </p:tav>
                                        <p:tav tm="100000">
                                          <p:val>
                                            <p:strVal val="#ppt_h"/>
                                          </p:val>
                                        </p:tav>
                                      </p:tavLst>
                                    </p:anim>
                                    <p:anim calcmode="lin" valueType="num">
                                      <p:cBhvr>
                                        <p:cTn id="29" dur="2000" fill="hold"/>
                                        <p:tgtEl>
                                          <p:spTgt spid="10"/>
                                        </p:tgtEl>
                                        <p:attrNameLst>
                                          <p:attrName>ppt_w</p:attrName>
                                        </p:attrNameLst>
                                      </p:cBhvr>
                                      <p:tavLst>
                                        <p:tav tm="0">
                                          <p:val>
                                            <p:fltVal val="0"/>
                                          </p:val>
                                        </p:tav>
                                        <p:tav tm="100000">
                                          <p:val>
                                            <p:strVal val="#ppt_w"/>
                                          </p:val>
                                        </p:tav>
                                      </p:tavLst>
                                    </p:anim>
                                  </p:childTnLst>
                                </p:cTn>
                              </p:par>
                            </p:childTnLst>
                          </p:cTn>
                        </p:par>
                        <p:par>
                          <p:cTn id="30" fill="hold">
                            <p:stCondLst>
                              <p:cond delay="5000"/>
                            </p:stCondLst>
                            <p:childTnLst>
                              <p:par>
                                <p:cTn id="31" presetID="35"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3000"/>
                                        <p:tgtEl>
                                          <p:spTgt spid="9"/>
                                        </p:tgtEl>
                                      </p:cBhvr>
                                    </p:animEffect>
                                    <p:anim calcmode="lin" valueType="num">
                                      <p:cBhvr>
                                        <p:cTn id="34" dur="3000" fill="hold"/>
                                        <p:tgtEl>
                                          <p:spTgt spid="9"/>
                                        </p:tgtEl>
                                        <p:attrNameLst>
                                          <p:attrName>style.rotation</p:attrName>
                                        </p:attrNameLst>
                                      </p:cBhvr>
                                      <p:tavLst>
                                        <p:tav tm="0">
                                          <p:val>
                                            <p:fltVal val="720"/>
                                          </p:val>
                                        </p:tav>
                                        <p:tav tm="100000">
                                          <p:val>
                                            <p:fltVal val="0"/>
                                          </p:val>
                                        </p:tav>
                                      </p:tavLst>
                                    </p:anim>
                                    <p:anim calcmode="lin" valueType="num">
                                      <p:cBhvr>
                                        <p:cTn id="35" dur="3000" fill="hold"/>
                                        <p:tgtEl>
                                          <p:spTgt spid="9"/>
                                        </p:tgtEl>
                                        <p:attrNameLst>
                                          <p:attrName>ppt_h</p:attrName>
                                        </p:attrNameLst>
                                      </p:cBhvr>
                                      <p:tavLst>
                                        <p:tav tm="0">
                                          <p:val>
                                            <p:fltVal val="0"/>
                                          </p:val>
                                        </p:tav>
                                        <p:tav tm="100000">
                                          <p:val>
                                            <p:strVal val="#ppt_h"/>
                                          </p:val>
                                        </p:tav>
                                      </p:tavLst>
                                    </p:anim>
                                    <p:anim calcmode="lin" valueType="num">
                                      <p:cBhvr>
                                        <p:cTn id="36" dur="3000" fill="hold"/>
                                        <p:tgtEl>
                                          <p:spTgt spid="9"/>
                                        </p:tgtEl>
                                        <p:attrNameLst>
                                          <p:attrName>ppt_w</p:attrName>
                                        </p:attrNameLst>
                                      </p:cBhvr>
                                      <p:tavLst>
                                        <p:tav tm="0">
                                          <p:val>
                                            <p:fltVal val="0"/>
                                          </p:val>
                                        </p:tav>
                                        <p:tav tm="100000">
                                          <p:val>
                                            <p:strVal val="#ppt_w"/>
                                          </p:val>
                                        </p:tav>
                                      </p:tavLst>
                                    </p:anim>
                                  </p:childTnLst>
                                </p:cTn>
                              </p:par>
                            </p:childTnLst>
                          </p:cTn>
                        </p:par>
                        <p:par>
                          <p:cTn id="37" fill="hold">
                            <p:stCondLst>
                              <p:cond delay="8000"/>
                            </p:stCondLst>
                            <p:childTnLst>
                              <p:par>
                                <p:cTn id="38" presetID="35" presetClass="entr" presetSubtype="0"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3000"/>
                                        <p:tgtEl>
                                          <p:spTgt spid="11"/>
                                        </p:tgtEl>
                                      </p:cBhvr>
                                    </p:animEffect>
                                    <p:anim calcmode="lin" valueType="num">
                                      <p:cBhvr>
                                        <p:cTn id="41" dur="3000" fill="hold"/>
                                        <p:tgtEl>
                                          <p:spTgt spid="11"/>
                                        </p:tgtEl>
                                        <p:attrNameLst>
                                          <p:attrName>style.rotation</p:attrName>
                                        </p:attrNameLst>
                                      </p:cBhvr>
                                      <p:tavLst>
                                        <p:tav tm="0">
                                          <p:val>
                                            <p:fltVal val="720"/>
                                          </p:val>
                                        </p:tav>
                                        <p:tav tm="100000">
                                          <p:val>
                                            <p:fltVal val="0"/>
                                          </p:val>
                                        </p:tav>
                                      </p:tavLst>
                                    </p:anim>
                                    <p:anim calcmode="lin" valueType="num">
                                      <p:cBhvr>
                                        <p:cTn id="42" dur="3000" fill="hold"/>
                                        <p:tgtEl>
                                          <p:spTgt spid="11"/>
                                        </p:tgtEl>
                                        <p:attrNameLst>
                                          <p:attrName>ppt_h</p:attrName>
                                        </p:attrNameLst>
                                      </p:cBhvr>
                                      <p:tavLst>
                                        <p:tav tm="0">
                                          <p:val>
                                            <p:fltVal val="0"/>
                                          </p:val>
                                        </p:tav>
                                        <p:tav tm="100000">
                                          <p:val>
                                            <p:strVal val="#ppt_h"/>
                                          </p:val>
                                        </p:tav>
                                      </p:tavLst>
                                    </p:anim>
                                    <p:anim calcmode="lin" valueType="num">
                                      <p:cBhvr>
                                        <p:cTn id="43" dur="3000" fill="hold"/>
                                        <p:tgtEl>
                                          <p:spTgt spid="1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iteproblem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1599" y="2425643"/>
            <a:ext cx="5969157" cy="2499135"/>
          </a:xfrm>
          <a:prstGeom prst="rect">
            <a:avLst/>
          </a:prstGeom>
        </p:spPr>
      </p:pic>
      <p:sp>
        <p:nvSpPr>
          <p:cNvPr id="2" name="Title 1"/>
          <p:cNvSpPr>
            <a:spLocks noGrp="1"/>
          </p:cNvSpPr>
          <p:nvPr>
            <p:ph type="title" idx="4294967295"/>
          </p:nvPr>
        </p:nvSpPr>
        <p:spPr>
          <a:xfrm>
            <a:off x="-1" y="1454973"/>
            <a:ext cx="12192001" cy="2308225"/>
          </a:xfrm>
        </p:spPr>
        <p:txBody>
          <a:bodyPr anchor="t">
            <a:normAutofit/>
          </a:bodyPr>
          <a:lstStyle/>
          <a:p>
            <a:pPr algn="ctr"/>
            <a:r>
              <a:rPr lang="en-US" sz="4000" dirty="0">
                <a:latin typeface="Arial Black"/>
                <a:cs typeface="Arial Black"/>
              </a:rPr>
              <a:t>An orthodontic evaluation </a:t>
            </a:r>
            <a:br>
              <a:rPr lang="en-US" sz="4000" dirty="0">
                <a:latin typeface="Arial Black"/>
                <a:cs typeface="Arial Black"/>
              </a:rPr>
            </a:br>
            <a:r>
              <a:rPr lang="en-US" sz="3100" dirty="0">
                <a:latin typeface="Arial Black"/>
                <a:cs typeface="Arial Black"/>
              </a:rPr>
              <a:t>will help determine bite problems such as:</a:t>
            </a:r>
          </a:p>
        </p:txBody>
      </p:sp>
      <p:sp>
        <p:nvSpPr>
          <p:cNvPr id="3" name="TextBox 2"/>
          <p:cNvSpPr txBox="1"/>
          <p:nvPr/>
        </p:nvSpPr>
        <p:spPr>
          <a:xfrm>
            <a:off x="2" y="-14111"/>
            <a:ext cx="12191999" cy="1569660"/>
          </a:xfrm>
          <a:prstGeom prst="rect">
            <a:avLst/>
          </a:prstGeom>
          <a:noFill/>
        </p:spPr>
        <p:txBody>
          <a:bodyPr wrap="square" rtlCol="0">
            <a:spAutoFit/>
          </a:bodyPr>
          <a:lstStyle/>
          <a:p>
            <a:pPr algn="ctr"/>
            <a:r>
              <a:rPr lang="en-US" sz="9600" b="1" dirty="0">
                <a:solidFill>
                  <a:srgbClr val="FF0000"/>
                </a:solidFill>
              </a:rPr>
              <a:t>At Age 7</a:t>
            </a:r>
          </a:p>
        </p:txBody>
      </p:sp>
      <p:pic>
        <p:nvPicPr>
          <p:cNvPr id="4" name="Picture 3" descr="group-of-kids-clipart-Happy_Kids_clipar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6222" y="4919180"/>
            <a:ext cx="5305778" cy="1938820"/>
          </a:xfrm>
          <a:prstGeom prst="rect">
            <a:avLst/>
          </a:prstGeom>
        </p:spPr>
      </p:pic>
      <p:pic>
        <p:nvPicPr>
          <p:cNvPr id="9" name="Picture 8" descr="group-of-kids-clipart-Happy_Kids_clipar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2423" y="4919180"/>
            <a:ext cx="5305778" cy="1938820"/>
          </a:xfrm>
          <a:prstGeom prst="rect">
            <a:avLst/>
          </a:prstGeom>
        </p:spPr>
      </p:pic>
      <p:pic>
        <p:nvPicPr>
          <p:cNvPr id="10" name="Picture 9" descr="group-of-kids-clipart-Happy_Kids_clipart.jpg"/>
          <p:cNvPicPr>
            <a:picLocks noChangeAspect="1"/>
          </p:cNvPicPr>
          <p:nvPr/>
        </p:nvPicPr>
        <p:blipFill rotWithShape="1">
          <a:blip r:embed="rId4">
            <a:extLst>
              <a:ext uri="{28A0092B-C50C-407E-A947-70E740481C1C}">
                <a14:useLocalDpi xmlns:a14="http://schemas.microsoft.com/office/drawing/2010/main" val="0"/>
              </a:ext>
            </a:extLst>
          </a:blip>
          <a:srcRect l="59893"/>
          <a:stretch/>
        </p:blipFill>
        <p:spPr>
          <a:xfrm>
            <a:off x="-585533" y="4919180"/>
            <a:ext cx="2127956" cy="1938820"/>
          </a:xfrm>
          <a:prstGeom prst="rect">
            <a:avLst/>
          </a:prstGeom>
        </p:spPr>
      </p:pic>
    </p:spTree>
    <p:extLst>
      <p:ext uri="{BB962C8B-B14F-4D97-AF65-F5344CB8AC3E}">
        <p14:creationId xmlns:p14="http://schemas.microsoft.com/office/powerpoint/2010/main" val="2994502226"/>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p:tgtEl>
                                          <p:spTgt spid="10"/>
                                        </p:tgtEl>
                                        <p:attrNameLst>
                                          <p:attrName>ppt_x</p:attrName>
                                        </p:attrNameLst>
                                      </p:cBhvr>
                                      <p:tavLst>
                                        <p:tav tm="0">
                                          <p:val>
                                            <p:strVal val="#ppt_x+#ppt_w*1.125000"/>
                                          </p:val>
                                        </p:tav>
                                        <p:tav tm="100000">
                                          <p:val>
                                            <p:strVal val="#ppt_x"/>
                                          </p:val>
                                        </p:tav>
                                      </p:tavLst>
                                    </p:anim>
                                    <p:animEffect transition="in" filter="wipe(left)">
                                      <p:cBhvr>
                                        <p:cTn id="8" dur="2000"/>
                                        <p:tgtEl>
                                          <p:spTgt spid="10"/>
                                        </p:tgtEl>
                                      </p:cBhvr>
                                    </p:animEffect>
                                  </p:childTnLst>
                                </p:cTn>
                              </p:par>
                              <p:par>
                                <p:cTn id="9" presetID="12" presetClass="entr" presetSubtype="2"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3000"/>
                                        <p:tgtEl>
                                          <p:spTgt spid="9"/>
                                        </p:tgtEl>
                                        <p:attrNameLst>
                                          <p:attrName>ppt_x</p:attrName>
                                        </p:attrNameLst>
                                      </p:cBhvr>
                                      <p:tavLst>
                                        <p:tav tm="0">
                                          <p:val>
                                            <p:strVal val="#ppt_x+#ppt_w*1.125000"/>
                                          </p:val>
                                        </p:tav>
                                        <p:tav tm="100000">
                                          <p:val>
                                            <p:strVal val="#ppt_x"/>
                                          </p:val>
                                        </p:tav>
                                      </p:tavLst>
                                    </p:anim>
                                    <p:animEffect transition="in" filter="wipe(left)">
                                      <p:cBhvr>
                                        <p:cTn id="12" dur="3000"/>
                                        <p:tgtEl>
                                          <p:spTgt spid="9"/>
                                        </p:tgtEl>
                                      </p:cBhvr>
                                    </p:animEffect>
                                  </p:childTnLst>
                                </p:cTn>
                              </p:par>
                              <p:par>
                                <p:cTn id="13" presetID="1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3000"/>
                                        <p:tgtEl>
                                          <p:spTgt spid="4"/>
                                        </p:tgtEl>
                                        <p:attrNameLst>
                                          <p:attrName>ppt_x</p:attrName>
                                        </p:attrNameLst>
                                      </p:cBhvr>
                                      <p:tavLst>
                                        <p:tav tm="0">
                                          <p:val>
                                            <p:strVal val="#ppt_x+#ppt_w*1.125000"/>
                                          </p:val>
                                        </p:tav>
                                        <p:tav tm="100000">
                                          <p:val>
                                            <p:strVal val="#ppt_x"/>
                                          </p:val>
                                        </p:tav>
                                      </p:tavLst>
                                    </p:anim>
                                    <p:animEffect transition="in" filter="wipe(left)">
                                      <p:cBhvr>
                                        <p:cTn id="16"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8509"/>
            <a:ext cx="12192000" cy="8131969"/>
          </a:xfrm>
          <a:prstGeom prst="rect">
            <a:avLst/>
          </a:prstGeom>
        </p:spPr>
      </p:pic>
      <p:sp>
        <p:nvSpPr>
          <p:cNvPr id="8" name="TextBox 7"/>
          <p:cNvSpPr txBox="1"/>
          <p:nvPr/>
        </p:nvSpPr>
        <p:spPr>
          <a:xfrm>
            <a:off x="1" y="213726"/>
            <a:ext cx="4232366" cy="4555093"/>
          </a:xfrm>
          <a:prstGeom prst="rect">
            <a:avLst/>
          </a:prstGeom>
          <a:solidFill>
            <a:schemeClr val="bg1">
              <a:alpha val="58000"/>
            </a:schemeClr>
          </a:solidFill>
        </p:spPr>
        <p:txBody>
          <a:bodyPr wrap="square" rtlCol="0">
            <a:spAutoFit/>
          </a:bodyPr>
          <a:lstStyle/>
          <a:p>
            <a:pPr algn="ctr"/>
            <a:r>
              <a:rPr lang="en-US" sz="3600" b="1" dirty="0">
                <a:solidFill>
                  <a:srgbClr val="C00000"/>
                </a:solidFill>
                <a:effectLst>
                  <a:outerShdw blurRad="50800" dist="38100" dir="18900000" algn="bl" rotWithShape="0">
                    <a:prstClr val="black">
                      <a:alpha val="40000"/>
                    </a:prstClr>
                  </a:outerShdw>
                </a:effectLst>
              </a:rPr>
              <a:t>October 1</a:t>
            </a:r>
            <a:endParaRPr lang="en-US" sz="1000" b="1" dirty="0">
              <a:solidFill>
                <a:srgbClr val="C00000"/>
              </a:solidFill>
              <a:effectLst>
                <a:outerShdw blurRad="50800" dist="38100" dir="18900000" algn="bl" rotWithShape="0">
                  <a:prstClr val="black">
                    <a:alpha val="40000"/>
                  </a:prstClr>
                </a:outerShdw>
              </a:effectLst>
            </a:endParaRPr>
          </a:p>
          <a:p>
            <a:pPr algn="ctr"/>
            <a:endParaRPr lang="en-US" sz="1400" b="1" dirty="0">
              <a:solidFill>
                <a:srgbClr val="C00000"/>
              </a:solidFill>
            </a:endParaRPr>
          </a:p>
          <a:p>
            <a:pPr algn="ctr"/>
            <a:r>
              <a:rPr lang="en-US" sz="6000" b="1" dirty="0">
                <a:solidFill>
                  <a:srgbClr val="C00000"/>
                </a:solidFill>
                <a:effectLst>
                  <a:outerShdw blurRad="50800" dist="38100" dir="18900000" algn="bl" rotWithShape="0">
                    <a:prstClr val="black">
                      <a:alpha val="40000"/>
                    </a:prstClr>
                  </a:outerShdw>
                </a:effectLst>
              </a:rPr>
              <a:t>National </a:t>
            </a:r>
          </a:p>
          <a:p>
            <a:pPr algn="ctr"/>
            <a:r>
              <a:rPr lang="en-US" sz="6000" b="1" dirty="0">
                <a:solidFill>
                  <a:srgbClr val="C00000"/>
                </a:solidFill>
                <a:effectLst>
                  <a:outerShdw blurRad="50800" dist="38100" dir="18900000" algn="bl" rotWithShape="0">
                    <a:prstClr val="black">
                      <a:alpha val="40000"/>
                    </a:prstClr>
                  </a:outerShdw>
                </a:effectLst>
              </a:rPr>
              <a:t>Homemade </a:t>
            </a:r>
          </a:p>
          <a:p>
            <a:pPr algn="ctr"/>
            <a:r>
              <a:rPr lang="en-US" sz="6000" b="1" dirty="0">
                <a:solidFill>
                  <a:srgbClr val="C00000"/>
                </a:solidFill>
                <a:effectLst>
                  <a:outerShdw blurRad="50800" dist="38100" dir="18900000" algn="bl" rotWithShape="0">
                    <a:prstClr val="black">
                      <a:alpha val="40000"/>
                    </a:prstClr>
                  </a:outerShdw>
                </a:effectLst>
              </a:rPr>
              <a:t>Cookies </a:t>
            </a:r>
          </a:p>
          <a:p>
            <a:pPr algn="ctr"/>
            <a:r>
              <a:rPr lang="en-US" sz="6000" b="1" dirty="0">
                <a:solidFill>
                  <a:srgbClr val="C00000"/>
                </a:solidFill>
                <a:effectLst>
                  <a:outerShdw blurRad="50800" dist="38100" dir="18900000" algn="bl" rotWithShape="0">
                    <a:prstClr val="black">
                      <a:alpha val="40000"/>
                    </a:prstClr>
                  </a:outerShdw>
                </a:effectLst>
              </a:rPr>
              <a:t>Day </a:t>
            </a:r>
            <a:endParaRPr lang="en-US" sz="6000" dirty="0">
              <a:solidFill>
                <a:srgbClr val="C00000"/>
              </a:solidFill>
              <a:effectLst>
                <a:outerShdw blurRad="50800" dist="38100" dir="18900000" algn="bl" rotWithShape="0">
                  <a:prstClr val="black">
                    <a:alpha val="40000"/>
                  </a:prstClr>
                </a:outerShdw>
              </a:effectLst>
            </a:endParaRPr>
          </a:p>
        </p:txBody>
      </p:sp>
    </p:spTree>
    <p:extLst>
      <p:ext uri="{BB962C8B-B14F-4D97-AF65-F5344CB8AC3E}">
        <p14:creationId xmlns:p14="http://schemas.microsoft.com/office/powerpoint/2010/main" val="1368866976"/>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836" y="0"/>
            <a:ext cx="12751836" cy="8926285"/>
          </a:xfrm>
          <a:prstGeom prst="rect">
            <a:avLst/>
          </a:prstGeom>
        </p:spPr>
      </p:pic>
      <p:sp>
        <p:nvSpPr>
          <p:cNvPr id="3" name="TextBox 2"/>
          <p:cNvSpPr txBox="1"/>
          <p:nvPr/>
        </p:nvSpPr>
        <p:spPr>
          <a:xfrm>
            <a:off x="365760" y="235131"/>
            <a:ext cx="10371909" cy="1015663"/>
          </a:xfrm>
          <a:prstGeom prst="rect">
            <a:avLst/>
          </a:prstGeom>
          <a:solidFill>
            <a:srgbClr val="FFFFFF">
              <a:alpha val="29020"/>
            </a:srgbClr>
          </a:solidFill>
        </p:spPr>
        <p:txBody>
          <a:bodyPr wrap="square" rtlCol="0">
            <a:spAutoFit/>
          </a:bodyPr>
          <a:lstStyle/>
          <a:p>
            <a:r>
              <a:rPr lang="en-US" sz="6000" b="1" dirty="0">
                <a:latin typeface="Arial Black" charset="0"/>
                <a:ea typeface="Arial Black" charset="0"/>
                <a:cs typeface="Arial Black" charset="0"/>
              </a:rPr>
              <a:t>Lititz Halloween Parade</a:t>
            </a:r>
          </a:p>
        </p:txBody>
      </p:sp>
      <p:sp>
        <p:nvSpPr>
          <p:cNvPr id="4" name="TextBox 3"/>
          <p:cNvSpPr txBox="1"/>
          <p:nvPr/>
        </p:nvSpPr>
        <p:spPr>
          <a:xfrm>
            <a:off x="365760" y="5011341"/>
            <a:ext cx="7471954" cy="1846659"/>
          </a:xfrm>
          <a:prstGeom prst="rect">
            <a:avLst/>
          </a:prstGeom>
          <a:solidFill>
            <a:srgbClr val="FFFFFF">
              <a:alpha val="29804"/>
            </a:srgbClr>
          </a:solidFill>
        </p:spPr>
        <p:txBody>
          <a:bodyPr wrap="square" rtlCol="0">
            <a:spAutoFit/>
          </a:bodyPr>
          <a:lstStyle/>
          <a:p>
            <a:r>
              <a:rPr lang="en-US" sz="4800" b="1" dirty="0">
                <a:latin typeface="Arial Black" charset="0"/>
                <a:ea typeface="Arial Black" charset="0"/>
                <a:cs typeface="Arial Black" charset="0"/>
              </a:rPr>
              <a:t>7pm</a:t>
            </a:r>
          </a:p>
          <a:p>
            <a:r>
              <a:rPr lang="en-US" sz="4800" b="1" dirty="0">
                <a:latin typeface="Arial Black" charset="0"/>
                <a:ea typeface="Arial Black" charset="0"/>
                <a:cs typeface="Arial Black" charset="0"/>
              </a:rPr>
              <a:t>October 24, 2019</a:t>
            </a:r>
          </a:p>
          <a:p>
            <a:endParaRPr lang="en-US" dirty="0"/>
          </a:p>
        </p:txBody>
      </p:sp>
    </p:spTree>
    <p:extLst>
      <p:ext uri="{BB962C8B-B14F-4D97-AF65-F5344CB8AC3E}">
        <p14:creationId xmlns:p14="http://schemas.microsoft.com/office/powerpoint/2010/main" val="946818065"/>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31000">
              <a:schemeClr val="accent1"/>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687" y="-625549"/>
            <a:ext cx="12331687" cy="8202006"/>
          </a:xfrm>
          <a:prstGeom prst="rect">
            <a:avLst/>
          </a:prstGeom>
        </p:spPr>
      </p:pic>
      <p:sp>
        <p:nvSpPr>
          <p:cNvPr id="2" name="Title 1"/>
          <p:cNvSpPr>
            <a:spLocks noGrp="1"/>
          </p:cNvSpPr>
          <p:nvPr>
            <p:ph type="title" idx="4294967295"/>
          </p:nvPr>
        </p:nvSpPr>
        <p:spPr>
          <a:xfrm>
            <a:off x="0" y="242888"/>
            <a:ext cx="12192000" cy="1500187"/>
          </a:xfrm>
          <a:solidFill>
            <a:schemeClr val="bg1">
              <a:alpha val="56000"/>
            </a:schemeClr>
          </a:solidFill>
        </p:spPr>
        <p:txBody>
          <a:bodyPr>
            <a:noAutofit/>
          </a:bodyPr>
          <a:lstStyle/>
          <a:p>
            <a:pPr algn="ctr"/>
            <a:r>
              <a:rPr lang="en-US" sz="6000" dirty="0">
                <a:solidFill>
                  <a:schemeClr val="tx1"/>
                </a:solidFill>
                <a:latin typeface="Avenir Black"/>
                <a:cs typeface="Avenir Black"/>
              </a:rPr>
              <a:t>Thinking about braces?</a:t>
            </a:r>
          </a:p>
        </p:txBody>
      </p:sp>
      <p:sp>
        <p:nvSpPr>
          <p:cNvPr id="5" name="TextBox 4"/>
          <p:cNvSpPr txBox="1"/>
          <p:nvPr/>
        </p:nvSpPr>
        <p:spPr>
          <a:xfrm>
            <a:off x="-1" y="5843016"/>
            <a:ext cx="11939451" cy="1077218"/>
          </a:xfrm>
          <a:prstGeom prst="rect">
            <a:avLst/>
          </a:prstGeom>
          <a:solidFill>
            <a:schemeClr val="bg1">
              <a:alpha val="70000"/>
            </a:schemeClr>
          </a:solidFill>
        </p:spPr>
        <p:txBody>
          <a:bodyPr wrap="square" rtlCol="0">
            <a:spAutoFit/>
          </a:bodyPr>
          <a:lstStyle/>
          <a:p>
            <a:pPr algn="ctr"/>
            <a:r>
              <a:rPr lang="en-US" sz="3200" dirty="0">
                <a:solidFill>
                  <a:srgbClr val="DE8907"/>
                </a:solidFill>
                <a:latin typeface="Avenir Black"/>
                <a:cs typeface="Avenir Black"/>
              </a:rPr>
              <a:t>Ask us to schedule your free consult today!</a:t>
            </a:r>
          </a:p>
          <a:p>
            <a:pPr algn="ctr"/>
            <a:r>
              <a:rPr lang="en-US" sz="3200" dirty="0">
                <a:solidFill>
                  <a:srgbClr val="DE8907"/>
                </a:solidFill>
                <a:latin typeface="Avenir Black"/>
                <a:cs typeface="Avenir Black"/>
              </a:rPr>
              <a:t>We treat children, teens, adults, and seniors!</a:t>
            </a:r>
          </a:p>
        </p:txBody>
      </p:sp>
    </p:spTree>
    <p:extLst>
      <p:ext uri="{BB962C8B-B14F-4D97-AF65-F5344CB8AC3E}">
        <p14:creationId xmlns:p14="http://schemas.microsoft.com/office/powerpoint/2010/main" val="904621415"/>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3000" fill="hold"/>
                                        <p:tgtEl>
                                          <p:spTgt spid="2"/>
                                        </p:tgtEl>
                                        <p:attrNameLst>
                                          <p:attrName>ppt_y</p:attrName>
                                        </p:attrNameLst>
                                      </p:cBhvr>
                                      <p:tavLst>
                                        <p:tav tm="0">
                                          <p:val>
                                            <p:strVal val="#ppt_y"/>
                                          </p:val>
                                        </p:tav>
                                        <p:tav tm="100000">
                                          <p:val>
                                            <p:strVal val="#ppt_y"/>
                                          </p:val>
                                        </p:tav>
                                      </p:tavLst>
                                    </p:anim>
                                    <p:anim calcmode="lin" valueType="num">
                                      <p:cBhvr>
                                        <p:cTn id="9" dur="30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30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65B4A9F8-7587-8040-92AC-9F140FE90EB1}"/>
              </a:ext>
            </a:extLst>
          </p:cNvPr>
          <p:cNvPicPr>
            <a:picLocks noChangeAspect="1"/>
          </p:cNvPicPr>
          <p:nvPr/>
        </p:nvPicPr>
        <p:blipFill>
          <a:blip r:embed="rId3"/>
          <a:stretch>
            <a:fillRect/>
          </a:stretch>
        </p:blipFill>
        <p:spPr>
          <a:xfrm>
            <a:off x="7048500" y="0"/>
            <a:ext cx="5143500" cy="6858000"/>
          </a:xfrm>
          <a:prstGeom prst="rect">
            <a:avLst/>
          </a:prstGeom>
        </p:spPr>
      </p:pic>
      <p:pic>
        <p:nvPicPr>
          <p:cNvPr id="3" name="Picture 2" descr="I before aft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3387" y="3098643"/>
            <a:ext cx="4481725" cy="2156567"/>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33845" y="168951"/>
            <a:ext cx="6780810" cy="2773452"/>
          </a:xfrm>
          <a:prstGeom prst="rect">
            <a:avLst/>
          </a:prstGeom>
          <a:solidFill>
            <a:schemeClr val="bg1"/>
          </a:solidFill>
        </p:spPr>
        <p:txBody>
          <a:bodyPr wrap="square" rtlCol="0">
            <a:spAutoFit/>
          </a:bodyPr>
          <a:lstStyle/>
          <a:p>
            <a:pPr algn="ctr">
              <a:lnSpc>
                <a:spcPct val="110000"/>
              </a:lnSpc>
            </a:pPr>
            <a:r>
              <a:rPr lang="en-US" sz="3200" dirty="0">
                <a:latin typeface="Arial Black"/>
                <a:cs typeface="Arial Black"/>
              </a:rPr>
              <a:t>We make our own </a:t>
            </a:r>
          </a:p>
          <a:p>
            <a:pPr algn="ctr">
              <a:lnSpc>
                <a:spcPct val="110000"/>
              </a:lnSpc>
            </a:pPr>
            <a:r>
              <a:rPr lang="en-US" sz="3200" dirty="0">
                <a:solidFill>
                  <a:srgbClr val="3366FF"/>
                </a:solidFill>
                <a:latin typeface="Arial Black"/>
                <a:cs typeface="Arial Black"/>
              </a:rPr>
              <a:t>Clear Aligners </a:t>
            </a:r>
          </a:p>
          <a:p>
            <a:pPr algn="ctr">
              <a:lnSpc>
                <a:spcPct val="110000"/>
              </a:lnSpc>
            </a:pPr>
            <a:r>
              <a:rPr lang="en-US" sz="3200" dirty="0">
                <a:latin typeface="Arial Black"/>
                <a:cs typeface="Arial Black"/>
              </a:rPr>
              <a:t>to straighten teeth </a:t>
            </a:r>
          </a:p>
          <a:p>
            <a:pPr algn="ctr">
              <a:lnSpc>
                <a:spcPct val="110000"/>
              </a:lnSpc>
            </a:pPr>
            <a:r>
              <a:rPr lang="en-US" sz="3200" dirty="0">
                <a:latin typeface="Arial Black"/>
                <a:cs typeface="Arial Black"/>
              </a:rPr>
              <a:t>for Teens, Adults, </a:t>
            </a:r>
          </a:p>
          <a:p>
            <a:pPr algn="ctr">
              <a:lnSpc>
                <a:spcPct val="110000"/>
              </a:lnSpc>
            </a:pPr>
            <a:r>
              <a:rPr lang="en-US" sz="3200" dirty="0">
                <a:latin typeface="Arial Black"/>
                <a:cs typeface="Arial Black"/>
              </a:rPr>
              <a:t>and Seniors</a:t>
            </a:r>
          </a:p>
        </p:txBody>
      </p:sp>
      <p:sp>
        <p:nvSpPr>
          <p:cNvPr id="8" name="TextBox 7"/>
          <p:cNvSpPr txBox="1"/>
          <p:nvPr/>
        </p:nvSpPr>
        <p:spPr>
          <a:xfrm>
            <a:off x="0" y="5411450"/>
            <a:ext cx="6780810" cy="1446550"/>
          </a:xfrm>
          <a:prstGeom prst="rect">
            <a:avLst/>
          </a:prstGeom>
          <a:noFill/>
        </p:spPr>
        <p:txBody>
          <a:bodyPr wrap="square" rtlCol="0">
            <a:spAutoFit/>
          </a:bodyPr>
          <a:lstStyle/>
          <a:p>
            <a:pPr algn="ctr"/>
            <a:r>
              <a:rPr lang="en-US" sz="4400" b="1" dirty="0">
                <a:solidFill>
                  <a:srgbClr val="3366FF"/>
                </a:solidFill>
              </a:rPr>
              <a:t>You are NEVER too old to have a great smile!</a:t>
            </a:r>
          </a:p>
        </p:txBody>
      </p:sp>
    </p:spTree>
    <p:extLst>
      <p:ext uri="{BB962C8B-B14F-4D97-AF65-F5344CB8AC3E}">
        <p14:creationId xmlns:p14="http://schemas.microsoft.com/office/powerpoint/2010/main" val="686410166"/>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50000" fill="hold" nodeType="afterEffect">
                                  <p:stCondLst>
                                    <p:cond delay="0"/>
                                  </p:stCondLst>
                                  <p:childTnLst>
                                    <p:animScale>
                                      <p:cBhvr>
                                        <p:cTn id="6" dur="3000" fill="hold"/>
                                        <p:tgtEl>
                                          <p:spTgt spid="3"/>
                                        </p:tgtEl>
                                      </p:cBhvr>
                                      <p:by x="150000" y="150000"/>
                                    </p:animScale>
                                  </p:childTnLst>
                                </p:cTn>
                              </p:par>
                            </p:childTnLst>
                          </p:cTn>
                        </p:par>
                        <p:par>
                          <p:cTn id="7" fill="hold">
                            <p:stCondLst>
                              <p:cond delay="3000"/>
                            </p:stCondLst>
                            <p:childTnLst>
                              <p:par>
                                <p:cTn id="8" presetID="34" presetClass="emph" presetSubtype="0" fill="hold" nodeType="afterEffect">
                                  <p:stCondLst>
                                    <p:cond delay="0"/>
                                  </p:stCondLst>
                                  <p:iterate type="lt">
                                    <p:tmPct val="10000"/>
                                  </p:iterate>
                                  <p:childTnLst>
                                    <p:animMotion origin="layout" path="M 0.0 0.0 L 0.0 -0.07213" pathEditMode="relative" ptsTypes="">
                                      <p:cBhvr>
                                        <p:cTn id="9" dur="1500" accel="50000" decel="50000" autoRev="1" fill="hold">
                                          <p:stCondLst>
                                            <p:cond delay="0"/>
                                          </p:stCondLst>
                                        </p:cTn>
                                        <p:tgtEl>
                                          <p:spTgt spid="8">
                                            <p:txEl>
                                              <p:pRg st="0" end="0"/>
                                            </p:txEl>
                                          </p:spTgt>
                                        </p:tgtEl>
                                        <p:attrNameLst>
                                          <p:attrName>ppt_x</p:attrName>
                                          <p:attrName>ppt_y</p:attrName>
                                        </p:attrNameLst>
                                      </p:cBhvr>
                                    </p:animMotion>
                                    <p:animRot by="1500000">
                                      <p:cBhvr>
                                        <p:cTn id="10" dur="750" fill="hold">
                                          <p:stCondLst>
                                            <p:cond delay="0"/>
                                          </p:stCondLst>
                                        </p:cTn>
                                        <p:tgtEl>
                                          <p:spTgt spid="8">
                                            <p:txEl>
                                              <p:pRg st="0" end="0"/>
                                            </p:txEl>
                                          </p:spTgt>
                                        </p:tgtEl>
                                        <p:attrNameLst>
                                          <p:attrName>r</p:attrName>
                                        </p:attrNameLst>
                                      </p:cBhvr>
                                    </p:animRot>
                                    <p:animRot by="-1500000">
                                      <p:cBhvr>
                                        <p:cTn id="11" dur="750" fill="hold">
                                          <p:stCondLst>
                                            <p:cond delay="750"/>
                                          </p:stCondLst>
                                        </p:cTn>
                                        <p:tgtEl>
                                          <p:spTgt spid="8">
                                            <p:txEl>
                                              <p:pRg st="0" end="0"/>
                                            </p:txEl>
                                          </p:spTgt>
                                        </p:tgtEl>
                                        <p:attrNameLst>
                                          <p:attrName>r</p:attrName>
                                        </p:attrNameLst>
                                      </p:cBhvr>
                                    </p:animRot>
                                    <p:animRot by="-1500000">
                                      <p:cBhvr>
                                        <p:cTn id="12" dur="750" fill="hold">
                                          <p:stCondLst>
                                            <p:cond delay="1500"/>
                                          </p:stCondLst>
                                        </p:cTn>
                                        <p:tgtEl>
                                          <p:spTgt spid="8">
                                            <p:txEl>
                                              <p:pRg st="0" end="0"/>
                                            </p:txEl>
                                          </p:spTgt>
                                        </p:tgtEl>
                                        <p:attrNameLst>
                                          <p:attrName>r</p:attrName>
                                        </p:attrNameLst>
                                      </p:cBhvr>
                                    </p:animRot>
                                    <p:animRot by="1500000">
                                      <p:cBhvr>
                                        <p:cTn id="13" dur="750" fill="hold">
                                          <p:stCondLst>
                                            <p:cond delay="2250"/>
                                          </p:stCondLst>
                                        </p:cTn>
                                        <p:tgtEl>
                                          <p:spTgt spid="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8BA90A1-6BEC-48B7-BBE0-8863262254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7950F2D-29CC-4F1C-8AFA-D6AE15BFA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C5AEFA0-699B-8449-8E2A-EEE0C1B54957}"/>
              </a:ext>
            </a:extLst>
          </p:cNvPr>
          <p:cNvSpPr/>
          <p:nvPr/>
        </p:nvSpPr>
        <p:spPr>
          <a:xfrm>
            <a:off x="477012" y="480060"/>
            <a:ext cx="11237976" cy="5897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indoor, orange, lamp&#10;&#10;Description automatically generated">
            <a:extLst>
              <a:ext uri="{FF2B5EF4-FFF2-40B4-BE49-F238E27FC236}">
                <a16:creationId xmlns:a16="http://schemas.microsoft.com/office/drawing/2014/main" id="{D4AC74FE-FD6F-7242-90C6-7F98BDE9B9A9}"/>
              </a:ext>
            </a:extLst>
          </p:cNvPr>
          <p:cNvPicPr>
            <a:picLocks noChangeAspect="1"/>
          </p:cNvPicPr>
          <p:nvPr/>
        </p:nvPicPr>
        <p:blipFill>
          <a:blip r:embed="rId2"/>
          <a:stretch>
            <a:fillRect/>
          </a:stretch>
        </p:blipFill>
        <p:spPr>
          <a:xfrm>
            <a:off x="5878322" y="643467"/>
            <a:ext cx="5515355" cy="5571066"/>
          </a:xfrm>
          <a:prstGeom prst="rect">
            <a:avLst/>
          </a:prstGeom>
        </p:spPr>
      </p:pic>
      <p:sp>
        <p:nvSpPr>
          <p:cNvPr id="9" name="TextBox 8">
            <a:extLst>
              <a:ext uri="{FF2B5EF4-FFF2-40B4-BE49-F238E27FC236}">
                <a16:creationId xmlns:a16="http://schemas.microsoft.com/office/drawing/2014/main" id="{72223F86-1032-4F49-91E8-FDACF3274621}"/>
              </a:ext>
            </a:extLst>
          </p:cNvPr>
          <p:cNvSpPr txBox="1"/>
          <p:nvPr/>
        </p:nvSpPr>
        <p:spPr>
          <a:xfrm>
            <a:off x="931333" y="897467"/>
            <a:ext cx="4775200" cy="5016758"/>
          </a:xfrm>
          <a:prstGeom prst="rect">
            <a:avLst/>
          </a:prstGeom>
          <a:noFill/>
        </p:spPr>
        <p:txBody>
          <a:bodyPr wrap="square" rtlCol="0">
            <a:spAutoFit/>
          </a:bodyPr>
          <a:lstStyle/>
          <a:p>
            <a:pPr algn="ctr"/>
            <a:r>
              <a:rPr lang="en-US" sz="8000" b="1" dirty="0">
                <a:solidFill>
                  <a:srgbClr val="FF9300"/>
                </a:solidFill>
                <a:latin typeface="Cooper Black" panose="0208090404030B020404" pitchFamily="18" charset="77"/>
                <a:cs typeface="Adobe Arabic" panose="02040503050201020203" pitchFamily="18" charset="-78"/>
              </a:rPr>
              <a:t>We love </a:t>
            </a:r>
          </a:p>
          <a:p>
            <a:pPr algn="ctr"/>
            <a:r>
              <a:rPr lang="en-US" sz="8000" b="1" dirty="0">
                <a:solidFill>
                  <a:srgbClr val="FF9300"/>
                </a:solidFill>
                <a:latin typeface="Cooper Black" panose="0208090404030B020404" pitchFamily="18" charset="77"/>
                <a:cs typeface="Adobe Arabic" panose="02040503050201020203" pitchFamily="18" charset="-78"/>
              </a:rPr>
              <a:t>to see </a:t>
            </a:r>
          </a:p>
          <a:p>
            <a:pPr algn="ctr"/>
            <a:r>
              <a:rPr lang="en-US" sz="8000" b="1" dirty="0">
                <a:solidFill>
                  <a:srgbClr val="FF9300"/>
                </a:solidFill>
                <a:latin typeface="Cooper Black" panose="0208090404030B020404" pitchFamily="18" charset="77"/>
                <a:cs typeface="Adobe Arabic" panose="02040503050201020203" pitchFamily="18" charset="-78"/>
              </a:rPr>
              <a:t>you </a:t>
            </a:r>
          </a:p>
          <a:p>
            <a:pPr algn="ctr"/>
            <a:r>
              <a:rPr lang="en-US" sz="8000" b="1" dirty="0">
                <a:solidFill>
                  <a:srgbClr val="FF9300"/>
                </a:solidFill>
                <a:latin typeface="Cooper Black" panose="0208090404030B020404" pitchFamily="18" charset="77"/>
                <a:cs typeface="Adobe Arabic" panose="02040503050201020203" pitchFamily="18" charset="-78"/>
              </a:rPr>
              <a:t>smile!</a:t>
            </a:r>
          </a:p>
        </p:txBody>
      </p:sp>
    </p:spTree>
    <p:extLst>
      <p:ext uri="{BB962C8B-B14F-4D97-AF65-F5344CB8AC3E}">
        <p14:creationId xmlns:p14="http://schemas.microsoft.com/office/powerpoint/2010/main" val="4271309008"/>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175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8" dur="175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9" dur="1750"/>
                                        <p:tgtEl>
                                          <p:spTgt spid="9">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 calcmode="lin" valueType="num">
                                      <p:cBhvr>
                                        <p:cTn id="12" dur="1750" fill="hold"/>
                                        <p:tgtEl>
                                          <p:spTgt spid="9">
                                            <p:txEl>
                                              <p:pRg st="1" end="1"/>
                                            </p:txEl>
                                          </p:spTgt>
                                        </p:tgtEl>
                                        <p:attrNameLst>
                                          <p:attrName>ppt_w</p:attrName>
                                        </p:attrNameLst>
                                      </p:cBhvr>
                                      <p:tavLst>
                                        <p:tav tm="0">
                                          <p:val>
                                            <p:strVal val="#ppt_w*0.70"/>
                                          </p:val>
                                        </p:tav>
                                        <p:tav tm="100000">
                                          <p:val>
                                            <p:strVal val="#ppt_w"/>
                                          </p:val>
                                        </p:tav>
                                      </p:tavLst>
                                    </p:anim>
                                    <p:anim calcmode="lin" valueType="num">
                                      <p:cBhvr>
                                        <p:cTn id="13" dur="1750" fill="hold"/>
                                        <p:tgtEl>
                                          <p:spTgt spid="9">
                                            <p:txEl>
                                              <p:pRg st="1" end="1"/>
                                            </p:txEl>
                                          </p:spTgt>
                                        </p:tgtEl>
                                        <p:attrNameLst>
                                          <p:attrName>ppt_h</p:attrName>
                                        </p:attrNameLst>
                                      </p:cBhvr>
                                      <p:tavLst>
                                        <p:tav tm="0">
                                          <p:val>
                                            <p:strVal val="#ppt_h"/>
                                          </p:val>
                                        </p:tav>
                                        <p:tav tm="100000">
                                          <p:val>
                                            <p:strVal val="#ppt_h"/>
                                          </p:val>
                                        </p:tav>
                                      </p:tavLst>
                                    </p:anim>
                                    <p:animEffect transition="in" filter="fade">
                                      <p:cBhvr>
                                        <p:cTn id="14" dur="1750"/>
                                        <p:tgtEl>
                                          <p:spTgt spid="9">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 calcmode="lin" valueType="num">
                                      <p:cBhvr>
                                        <p:cTn id="17" dur="1750" fill="hold"/>
                                        <p:tgtEl>
                                          <p:spTgt spid="9">
                                            <p:txEl>
                                              <p:pRg st="2" end="2"/>
                                            </p:txEl>
                                          </p:spTgt>
                                        </p:tgtEl>
                                        <p:attrNameLst>
                                          <p:attrName>ppt_w</p:attrName>
                                        </p:attrNameLst>
                                      </p:cBhvr>
                                      <p:tavLst>
                                        <p:tav tm="0">
                                          <p:val>
                                            <p:strVal val="#ppt_w*0.70"/>
                                          </p:val>
                                        </p:tav>
                                        <p:tav tm="100000">
                                          <p:val>
                                            <p:strVal val="#ppt_w"/>
                                          </p:val>
                                        </p:tav>
                                      </p:tavLst>
                                    </p:anim>
                                    <p:anim calcmode="lin" valueType="num">
                                      <p:cBhvr>
                                        <p:cTn id="18" dur="1750" fill="hold"/>
                                        <p:tgtEl>
                                          <p:spTgt spid="9">
                                            <p:txEl>
                                              <p:pRg st="2" end="2"/>
                                            </p:txEl>
                                          </p:spTgt>
                                        </p:tgtEl>
                                        <p:attrNameLst>
                                          <p:attrName>ppt_h</p:attrName>
                                        </p:attrNameLst>
                                      </p:cBhvr>
                                      <p:tavLst>
                                        <p:tav tm="0">
                                          <p:val>
                                            <p:strVal val="#ppt_h"/>
                                          </p:val>
                                        </p:tav>
                                        <p:tav tm="100000">
                                          <p:val>
                                            <p:strVal val="#ppt_h"/>
                                          </p:val>
                                        </p:tav>
                                      </p:tavLst>
                                    </p:anim>
                                    <p:animEffect transition="in" filter="fade">
                                      <p:cBhvr>
                                        <p:cTn id="19" dur="1750"/>
                                        <p:tgtEl>
                                          <p:spTgt spid="9">
                                            <p:txEl>
                                              <p:pRg st="2" end="2"/>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 calcmode="lin" valueType="num">
                                      <p:cBhvr>
                                        <p:cTn id="22" dur="1750" fill="hold"/>
                                        <p:tgtEl>
                                          <p:spTgt spid="9">
                                            <p:txEl>
                                              <p:pRg st="3" end="3"/>
                                            </p:txEl>
                                          </p:spTgt>
                                        </p:tgtEl>
                                        <p:attrNameLst>
                                          <p:attrName>ppt_w</p:attrName>
                                        </p:attrNameLst>
                                      </p:cBhvr>
                                      <p:tavLst>
                                        <p:tav tm="0">
                                          <p:val>
                                            <p:strVal val="#ppt_w*0.70"/>
                                          </p:val>
                                        </p:tav>
                                        <p:tav tm="100000">
                                          <p:val>
                                            <p:strVal val="#ppt_w"/>
                                          </p:val>
                                        </p:tav>
                                      </p:tavLst>
                                    </p:anim>
                                    <p:anim calcmode="lin" valueType="num">
                                      <p:cBhvr>
                                        <p:cTn id="23" dur="1750" fill="hold"/>
                                        <p:tgtEl>
                                          <p:spTgt spid="9">
                                            <p:txEl>
                                              <p:pRg st="3" end="3"/>
                                            </p:txEl>
                                          </p:spTgt>
                                        </p:tgtEl>
                                        <p:attrNameLst>
                                          <p:attrName>ppt_h</p:attrName>
                                        </p:attrNameLst>
                                      </p:cBhvr>
                                      <p:tavLst>
                                        <p:tav tm="0">
                                          <p:val>
                                            <p:strVal val="#ppt_h"/>
                                          </p:val>
                                        </p:tav>
                                        <p:tav tm="100000">
                                          <p:val>
                                            <p:strVal val="#ppt_h"/>
                                          </p:val>
                                        </p:tav>
                                      </p:tavLst>
                                    </p:anim>
                                    <p:animEffect transition="in" filter="fade">
                                      <p:cBhvr>
                                        <p:cTn id="24" dur="175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028700"/>
            <a:ext cx="5086350" cy="4954588"/>
          </a:xfrm>
        </p:spPr>
        <p:txBody>
          <a:bodyPr anchor="t">
            <a:normAutofit fontScale="90000"/>
          </a:bodyPr>
          <a:lstStyle/>
          <a:p>
            <a:pPr algn="l">
              <a:lnSpc>
                <a:spcPct val="120000"/>
              </a:lnSpc>
            </a:pPr>
            <a:br>
              <a:rPr lang="en-US" sz="3100" dirty="0">
                <a:solidFill>
                  <a:srgbClr val="FF0080"/>
                </a:solidFill>
                <a:latin typeface="Chalkduster"/>
                <a:cs typeface="Chalkduster"/>
              </a:rPr>
            </a:br>
            <a:br>
              <a:rPr lang="en-US" sz="3100" dirty="0">
                <a:solidFill>
                  <a:srgbClr val="FF0080"/>
                </a:solidFill>
                <a:latin typeface="Chalkduster"/>
                <a:cs typeface="Chalkduster"/>
              </a:rPr>
            </a:br>
            <a:br>
              <a:rPr lang="en-US" dirty="0">
                <a:latin typeface="Adobe Caslon Pro Bold"/>
                <a:cs typeface="Adobe Caslon Pro Bold"/>
              </a:rPr>
            </a:br>
            <a:br>
              <a:rPr lang="en-US" dirty="0">
                <a:solidFill>
                  <a:srgbClr val="FF0080"/>
                </a:solidFill>
                <a:latin typeface="Chalkduster"/>
                <a:cs typeface="Chalkduster"/>
              </a:rPr>
            </a:br>
            <a:br>
              <a:rPr lang="en-US" dirty="0">
                <a:solidFill>
                  <a:srgbClr val="FF0080"/>
                </a:solidFill>
                <a:latin typeface="Chalkduster"/>
                <a:cs typeface="Chalkduster"/>
              </a:rPr>
            </a:br>
            <a:br>
              <a:rPr lang="en-US" dirty="0">
                <a:solidFill>
                  <a:srgbClr val="FF0080"/>
                </a:solidFill>
                <a:latin typeface="Chalkduster"/>
                <a:cs typeface="Chalkduster"/>
              </a:rPr>
            </a:br>
            <a:br>
              <a:rPr lang="en-US" dirty="0">
                <a:solidFill>
                  <a:srgbClr val="FF0080"/>
                </a:solidFill>
                <a:latin typeface="Chalkduster"/>
                <a:cs typeface="Chalkduster"/>
              </a:rPr>
            </a:br>
            <a:br>
              <a:rPr lang="en-US" dirty="0">
                <a:solidFill>
                  <a:srgbClr val="FF0080"/>
                </a:solidFill>
                <a:latin typeface="Chalkduster"/>
                <a:cs typeface="Chalkduster"/>
              </a:rPr>
            </a:br>
            <a:br>
              <a:rPr lang="en-US" dirty="0">
                <a:solidFill>
                  <a:srgbClr val="FF0080"/>
                </a:solidFill>
                <a:latin typeface="Chalkduster"/>
                <a:cs typeface="Chalkduster"/>
              </a:rPr>
            </a:br>
            <a:endParaRPr lang="en-US" dirty="0">
              <a:solidFill>
                <a:srgbClr val="FF0080"/>
              </a:solidFill>
              <a:latin typeface="Chalkduster"/>
              <a:cs typeface="Chalkduster"/>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0692" y="0"/>
            <a:ext cx="7761307" cy="6858000"/>
          </a:xfrm>
          <a:prstGeom prst="rect">
            <a:avLst/>
          </a:prstGeom>
        </p:spPr>
      </p:pic>
      <p:sp>
        <p:nvSpPr>
          <p:cNvPr id="10" name="TextBox 9"/>
          <p:cNvSpPr txBox="1"/>
          <p:nvPr/>
        </p:nvSpPr>
        <p:spPr>
          <a:xfrm>
            <a:off x="464390" y="813409"/>
            <a:ext cx="11667193" cy="5940088"/>
          </a:xfrm>
          <a:prstGeom prst="rect">
            <a:avLst/>
          </a:prstGeom>
          <a:noFill/>
        </p:spPr>
        <p:txBody>
          <a:bodyPr wrap="square" rtlCol="0">
            <a:spAutoFit/>
          </a:bodyPr>
          <a:lstStyle/>
          <a:p>
            <a:r>
              <a:rPr lang="en-US" sz="7000" dirty="0">
                <a:solidFill>
                  <a:srgbClr val="000000"/>
                </a:solidFill>
                <a:latin typeface="Arial Black"/>
                <a:cs typeface="Arial Black"/>
              </a:rPr>
              <a:t>A Single Bat</a:t>
            </a:r>
          </a:p>
          <a:p>
            <a:endParaRPr lang="en-US" sz="4800" dirty="0">
              <a:solidFill>
                <a:srgbClr val="000000"/>
              </a:solidFill>
              <a:latin typeface="Arial Black"/>
              <a:cs typeface="Arial Black"/>
            </a:endParaRPr>
          </a:p>
          <a:p>
            <a:r>
              <a:rPr lang="en-US" sz="4800" dirty="0">
                <a:solidFill>
                  <a:srgbClr val="000000"/>
                </a:solidFill>
                <a:latin typeface="Arial Black"/>
                <a:cs typeface="Arial Black"/>
              </a:rPr>
              <a:t>can eat </a:t>
            </a:r>
          </a:p>
          <a:p>
            <a:r>
              <a:rPr lang="en-US" sz="4800" dirty="0">
                <a:solidFill>
                  <a:srgbClr val="000000"/>
                </a:solidFill>
                <a:latin typeface="Arial Black"/>
                <a:cs typeface="Arial Black"/>
              </a:rPr>
              <a:t>more than  </a:t>
            </a:r>
          </a:p>
          <a:p>
            <a:r>
              <a:rPr lang="en-US" sz="4800" dirty="0">
                <a:solidFill>
                  <a:srgbClr val="000000"/>
                </a:solidFill>
                <a:latin typeface="Arial Black"/>
                <a:cs typeface="Arial Black"/>
              </a:rPr>
              <a:t>_____ bugs </a:t>
            </a:r>
          </a:p>
          <a:p>
            <a:r>
              <a:rPr lang="en-US" sz="4800" dirty="0">
                <a:solidFill>
                  <a:srgbClr val="000000"/>
                </a:solidFill>
                <a:latin typeface="Arial Black"/>
                <a:cs typeface="Arial Black"/>
              </a:rPr>
              <a:t>an hour !</a:t>
            </a:r>
            <a:r>
              <a:rPr lang="en-US" sz="6000" dirty="0">
                <a:solidFill>
                  <a:srgbClr val="000000"/>
                </a:solidFill>
                <a:latin typeface="Arial Black"/>
                <a:cs typeface="Arial Black"/>
              </a:rPr>
              <a:t> </a:t>
            </a:r>
          </a:p>
          <a:p>
            <a:r>
              <a:rPr lang="en-US" sz="4800" dirty="0">
                <a:solidFill>
                  <a:srgbClr val="000000"/>
                </a:solidFill>
                <a:latin typeface="Arial Black"/>
                <a:cs typeface="Arial Black"/>
              </a:rPr>
              <a:t> </a:t>
            </a:r>
          </a:p>
        </p:txBody>
      </p:sp>
    </p:spTree>
    <p:extLst>
      <p:ext uri="{BB962C8B-B14F-4D97-AF65-F5344CB8AC3E}">
        <p14:creationId xmlns:p14="http://schemas.microsoft.com/office/powerpoint/2010/main" val="49227550"/>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028700"/>
            <a:ext cx="5086350" cy="4954588"/>
          </a:xfrm>
        </p:spPr>
        <p:txBody>
          <a:bodyPr anchor="t">
            <a:normAutofit fontScale="90000"/>
          </a:bodyPr>
          <a:lstStyle/>
          <a:p>
            <a:pPr algn="l">
              <a:lnSpc>
                <a:spcPct val="120000"/>
              </a:lnSpc>
            </a:pPr>
            <a:br>
              <a:rPr lang="en-US" sz="3100" dirty="0">
                <a:solidFill>
                  <a:srgbClr val="FF0080"/>
                </a:solidFill>
                <a:latin typeface="Chalkduster"/>
                <a:cs typeface="Chalkduster"/>
              </a:rPr>
            </a:br>
            <a:br>
              <a:rPr lang="en-US" sz="3100" dirty="0">
                <a:solidFill>
                  <a:srgbClr val="FF0080"/>
                </a:solidFill>
                <a:latin typeface="Chalkduster"/>
                <a:cs typeface="Chalkduster"/>
              </a:rPr>
            </a:br>
            <a:br>
              <a:rPr lang="en-US" dirty="0">
                <a:latin typeface="Adobe Caslon Pro Bold"/>
                <a:cs typeface="Adobe Caslon Pro Bold"/>
              </a:rPr>
            </a:br>
            <a:br>
              <a:rPr lang="en-US" dirty="0">
                <a:solidFill>
                  <a:srgbClr val="FF0080"/>
                </a:solidFill>
                <a:latin typeface="Chalkduster"/>
                <a:cs typeface="Chalkduster"/>
              </a:rPr>
            </a:br>
            <a:br>
              <a:rPr lang="en-US" dirty="0">
                <a:solidFill>
                  <a:srgbClr val="FF0080"/>
                </a:solidFill>
                <a:latin typeface="Chalkduster"/>
                <a:cs typeface="Chalkduster"/>
              </a:rPr>
            </a:br>
            <a:br>
              <a:rPr lang="en-US" dirty="0">
                <a:solidFill>
                  <a:srgbClr val="FF0080"/>
                </a:solidFill>
                <a:latin typeface="Chalkduster"/>
                <a:cs typeface="Chalkduster"/>
              </a:rPr>
            </a:br>
            <a:br>
              <a:rPr lang="en-US" dirty="0">
                <a:solidFill>
                  <a:srgbClr val="FF0080"/>
                </a:solidFill>
                <a:latin typeface="Chalkduster"/>
                <a:cs typeface="Chalkduster"/>
              </a:rPr>
            </a:br>
            <a:br>
              <a:rPr lang="en-US" dirty="0">
                <a:solidFill>
                  <a:srgbClr val="FF0080"/>
                </a:solidFill>
                <a:latin typeface="Chalkduster"/>
                <a:cs typeface="Chalkduster"/>
              </a:rPr>
            </a:br>
            <a:br>
              <a:rPr lang="en-US" dirty="0">
                <a:solidFill>
                  <a:srgbClr val="FF0080"/>
                </a:solidFill>
                <a:latin typeface="Chalkduster"/>
                <a:cs typeface="Chalkduster"/>
              </a:rPr>
            </a:br>
            <a:endParaRPr lang="en-US" dirty="0">
              <a:solidFill>
                <a:srgbClr val="FF0080"/>
              </a:solidFill>
              <a:latin typeface="Chalkduster"/>
              <a:cs typeface="Chalkduster"/>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0692" y="0"/>
            <a:ext cx="7761307" cy="6858000"/>
          </a:xfrm>
          <a:prstGeom prst="rect">
            <a:avLst/>
          </a:prstGeom>
        </p:spPr>
      </p:pic>
      <p:sp>
        <p:nvSpPr>
          <p:cNvPr id="10" name="TextBox 9"/>
          <p:cNvSpPr txBox="1"/>
          <p:nvPr/>
        </p:nvSpPr>
        <p:spPr>
          <a:xfrm>
            <a:off x="464390" y="813409"/>
            <a:ext cx="11667193" cy="5940088"/>
          </a:xfrm>
          <a:prstGeom prst="rect">
            <a:avLst/>
          </a:prstGeom>
          <a:noFill/>
        </p:spPr>
        <p:txBody>
          <a:bodyPr wrap="square" rtlCol="0">
            <a:spAutoFit/>
          </a:bodyPr>
          <a:lstStyle/>
          <a:p>
            <a:r>
              <a:rPr lang="en-US" sz="7000" dirty="0">
                <a:solidFill>
                  <a:srgbClr val="000000"/>
                </a:solidFill>
                <a:latin typeface="Arial Black"/>
                <a:cs typeface="Arial Black"/>
              </a:rPr>
              <a:t>A Single Bat</a:t>
            </a:r>
          </a:p>
          <a:p>
            <a:endParaRPr lang="en-US" sz="4800" dirty="0">
              <a:solidFill>
                <a:srgbClr val="000000"/>
              </a:solidFill>
              <a:latin typeface="Arial Black"/>
              <a:cs typeface="Arial Black"/>
            </a:endParaRPr>
          </a:p>
          <a:p>
            <a:r>
              <a:rPr lang="en-US" sz="4800" dirty="0">
                <a:solidFill>
                  <a:srgbClr val="000000"/>
                </a:solidFill>
                <a:latin typeface="Arial Black"/>
                <a:cs typeface="Arial Black"/>
              </a:rPr>
              <a:t>can eat </a:t>
            </a:r>
          </a:p>
          <a:p>
            <a:r>
              <a:rPr lang="en-US" sz="4800" dirty="0">
                <a:solidFill>
                  <a:srgbClr val="000000"/>
                </a:solidFill>
                <a:latin typeface="Arial Black"/>
                <a:cs typeface="Arial Black"/>
              </a:rPr>
              <a:t>more than  </a:t>
            </a:r>
          </a:p>
          <a:p>
            <a:r>
              <a:rPr lang="en-US" sz="4800" dirty="0">
                <a:solidFill>
                  <a:srgbClr val="DE8907"/>
                </a:solidFill>
                <a:latin typeface="Arial Black"/>
                <a:cs typeface="Arial Black"/>
              </a:rPr>
              <a:t>600</a:t>
            </a:r>
            <a:r>
              <a:rPr lang="en-US" sz="4800" dirty="0">
                <a:solidFill>
                  <a:srgbClr val="000000"/>
                </a:solidFill>
                <a:latin typeface="Arial Black"/>
                <a:cs typeface="Arial Black"/>
              </a:rPr>
              <a:t>   bugs </a:t>
            </a:r>
          </a:p>
          <a:p>
            <a:r>
              <a:rPr lang="en-US" sz="4800" dirty="0">
                <a:solidFill>
                  <a:srgbClr val="000000"/>
                </a:solidFill>
                <a:latin typeface="Arial Black"/>
                <a:cs typeface="Arial Black"/>
              </a:rPr>
              <a:t>an hour !</a:t>
            </a:r>
            <a:r>
              <a:rPr lang="en-US" sz="6000" dirty="0">
                <a:solidFill>
                  <a:srgbClr val="000000"/>
                </a:solidFill>
                <a:latin typeface="Arial Black"/>
                <a:cs typeface="Arial Black"/>
              </a:rPr>
              <a:t> </a:t>
            </a:r>
          </a:p>
          <a:p>
            <a:r>
              <a:rPr lang="en-US" sz="4800" dirty="0">
                <a:solidFill>
                  <a:srgbClr val="000000"/>
                </a:solidFill>
                <a:latin typeface="Arial Black"/>
                <a:cs typeface="Arial Black"/>
              </a:rPr>
              <a:t> </a:t>
            </a:r>
          </a:p>
        </p:txBody>
      </p:sp>
    </p:spTree>
    <p:extLst>
      <p:ext uri="{BB962C8B-B14F-4D97-AF65-F5344CB8AC3E}">
        <p14:creationId xmlns:p14="http://schemas.microsoft.com/office/powerpoint/2010/main" val="680401536"/>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nodeType="afterEffect">
                                  <p:stCondLst>
                                    <p:cond delay="0"/>
                                  </p:stCondLst>
                                  <p:childTnLst>
                                    <p:animClr clrSpc="hsl" dir="cw">
                                      <p:cBhvr override="childStyle">
                                        <p:cTn id="6" dur="2750" fill="hold"/>
                                        <p:tgtEl>
                                          <p:spTgt spid="10">
                                            <p:txEl>
                                              <p:pRg st="4" end="4"/>
                                            </p:txEl>
                                          </p:spTgt>
                                        </p:tgtEl>
                                        <p:attrNameLst>
                                          <p:attrName>style.color</p:attrName>
                                        </p:attrNameLst>
                                      </p:cBhvr>
                                      <p:by>
                                        <p:hsl h="7200000" s="0" l="0"/>
                                      </p:by>
                                    </p:animClr>
                                    <p:animClr clrSpc="hsl" dir="cw">
                                      <p:cBhvr>
                                        <p:cTn id="7" dur="2750" fill="hold"/>
                                        <p:tgtEl>
                                          <p:spTgt spid="10">
                                            <p:txEl>
                                              <p:pRg st="4" end="4"/>
                                            </p:txEl>
                                          </p:spTgt>
                                        </p:tgtEl>
                                        <p:attrNameLst>
                                          <p:attrName>fillcolor</p:attrName>
                                        </p:attrNameLst>
                                      </p:cBhvr>
                                      <p:by>
                                        <p:hsl h="7200000" s="0" l="0"/>
                                      </p:by>
                                    </p:animClr>
                                    <p:animClr clrSpc="hsl" dir="cw">
                                      <p:cBhvr>
                                        <p:cTn id="8" dur="2750" fill="hold"/>
                                        <p:tgtEl>
                                          <p:spTgt spid="10">
                                            <p:txEl>
                                              <p:pRg st="4" end="4"/>
                                            </p:txEl>
                                          </p:spTgt>
                                        </p:tgtEl>
                                        <p:attrNameLst>
                                          <p:attrName>stroke.color</p:attrName>
                                        </p:attrNameLst>
                                      </p:cBhvr>
                                      <p:by>
                                        <p:hsl h="7200000" s="0" l="0"/>
                                      </p:by>
                                    </p:animClr>
                                    <p:set>
                                      <p:cBhvr>
                                        <p:cTn id="9" dur="2750" fill="hold"/>
                                        <p:tgtEl>
                                          <p:spTgt spid="10">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her hand on her face&#10;&#10;Description automatically generated with medium confidence">
            <a:extLst>
              <a:ext uri="{FF2B5EF4-FFF2-40B4-BE49-F238E27FC236}">
                <a16:creationId xmlns:a16="http://schemas.microsoft.com/office/drawing/2014/main" id="{50C17312-5DF4-BC48-8238-172AE38610CC}"/>
              </a:ext>
            </a:extLst>
          </p:cNvPr>
          <p:cNvPicPr>
            <a:picLocks noChangeAspect="1"/>
          </p:cNvPicPr>
          <p:nvPr/>
        </p:nvPicPr>
        <p:blipFill>
          <a:blip r:embed="rId2"/>
          <a:stretch>
            <a:fillRect/>
          </a:stretch>
        </p:blipFill>
        <p:spPr>
          <a:xfrm>
            <a:off x="0" y="0"/>
            <a:ext cx="12192000" cy="8128000"/>
          </a:xfrm>
          <a:prstGeom prst="rect">
            <a:avLst/>
          </a:prstGeom>
        </p:spPr>
      </p:pic>
      <p:sp>
        <p:nvSpPr>
          <p:cNvPr id="4" name="Title 1">
            <a:extLst>
              <a:ext uri="{FF2B5EF4-FFF2-40B4-BE49-F238E27FC236}">
                <a16:creationId xmlns:a16="http://schemas.microsoft.com/office/drawing/2014/main" id="{3611489D-D2CE-7C4F-AF88-04D377ADF4A5}"/>
              </a:ext>
            </a:extLst>
          </p:cNvPr>
          <p:cNvSpPr txBox="1">
            <a:spLocks/>
          </p:cNvSpPr>
          <p:nvPr/>
        </p:nvSpPr>
        <p:spPr>
          <a:xfrm>
            <a:off x="588865" y="828005"/>
            <a:ext cx="5181600" cy="1143000"/>
          </a:xfrm>
          <a:prstGeom prst="rect">
            <a:avLst/>
          </a:prstGeom>
        </p:spPr>
        <p:txBody>
          <a:bodyPr>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sz="6600" b="1" dirty="0">
                <a:solidFill>
                  <a:srgbClr val="FFFFFF"/>
                </a:solidFill>
                <a:latin typeface="Avenir Black"/>
                <a:cs typeface="Avenir Black"/>
              </a:rPr>
              <a:t>Bad Breath</a:t>
            </a:r>
          </a:p>
        </p:txBody>
      </p:sp>
      <p:sp>
        <p:nvSpPr>
          <p:cNvPr id="5" name="TextBox 4">
            <a:extLst>
              <a:ext uri="{FF2B5EF4-FFF2-40B4-BE49-F238E27FC236}">
                <a16:creationId xmlns:a16="http://schemas.microsoft.com/office/drawing/2014/main" id="{C88FCB0C-11C6-3D43-B565-4F3B5318B33C}"/>
              </a:ext>
            </a:extLst>
          </p:cNvPr>
          <p:cNvSpPr txBox="1"/>
          <p:nvPr/>
        </p:nvSpPr>
        <p:spPr>
          <a:xfrm>
            <a:off x="477339" y="5085010"/>
            <a:ext cx="11426794" cy="2308324"/>
          </a:xfrm>
          <a:prstGeom prst="rect">
            <a:avLst/>
          </a:prstGeom>
          <a:noFill/>
        </p:spPr>
        <p:txBody>
          <a:bodyPr wrap="square" rtlCol="0">
            <a:spAutoFit/>
          </a:bodyPr>
          <a:lstStyle/>
          <a:p>
            <a:pPr algn="ctr"/>
            <a:r>
              <a:rPr lang="en-US" sz="3600" dirty="0">
                <a:solidFill>
                  <a:srgbClr val="FFFFFF"/>
                </a:solidFill>
                <a:latin typeface="Avenir Black"/>
                <a:cs typeface="Avenir Black"/>
              </a:rPr>
              <a:t>Bad breath is one of three reasons </a:t>
            </a:r>
          </a:p>
          <a:p>
            <a:pPr algn="ctr"/>
            <a:r>
              <a:rPr lang="en-US" sz="3600" dirty="0">
                <a:solidFill>
                  <a:srgbClr val="FFFFFF"/>
                </a:solidFill>
                <a:latin typeface="Avenir Black"/>
                <a:cs typeface="Avenir Black"/>
              </a:rPr>
              <a:t>people seek dental treatment. </a:t>
            </a:r>
          </a:p>
          <a:p>
            <a:pPr algn="ctr"/>
            <a:endParaRPr lang="en-US" sz="3600" dirty="0">
              <a:solidFill>
                <a:srgbClr val="FFFFFF"/>
              </a:solidFill>
              <a:latin typeface="Avenir Black"/>
              <a:cs typeface="Avenir Black"/>
            </a:endParaRPr>
          </a:p>
          <a:p>
            <a:pPr algn="ctr"/>
            <a:r>
              <a:rPr lang="en-US" sz="3600" dirty="0">
                <a:solidFill>
                  <a:srgbClr val="FF0000"/>
                </a:solidFill>
                <a:latin typeface="Avenir Black"/>
                <a:cs typeface="Avenir Black"/>
              </a:rPr>
              <a:t>If you have questions, we have answers. </a:t>
            </a:r>
          </a:p>
        </p:txBody>
      </p:sp>
    </p:spTree>
    <p:extLst>
      <p:ext uri="{BB962C8B-B14F-4D97-AF65-F5344CB8AC3E}">
        <p14:creationId xmlns:p14="http://schemas.microsoft.com/office/powerpoint/2010/main" val="3235769128"/>
      </p:ext>
    </p:extLst>
  </p:cSld>
  <p:clrMapOvr>
    <a:masterClrMapping/>
  </p:clrMapOvr>
  <mc:AlternateContent xmlns:mc="http://schemas.openxmlformats.org/markup-compatibility/2006" xmlns:p14="http://schemas.microsoft.com/office/powerpoint/2010/main">
    <mc:Choice Requires="p14">
      <p:transition spd="slow" p14:dur="5000" advClick="0" advTm="30000">
        <p14:ripple/>
      </p:transition>
    </mc:Choice>
    <mc:Fallback xmlns="">
      <p:transition spd="slow"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p:val>
                                            <p:strVal val="#ppt_w*0.70"/>
                                          </p:val>
                                        </p:tav>
                                        <p:tav tm="100000">
                                          <p:val>
                                            <p:strVal val="#ppt_w"/>
                                          </p:val>
                                        </p:tav>
                                      </p:tavLst>
                                    </p:anim>
                                    <p:anim calcmode="lin" valueType="num">
                                      <p:cBhvr>
                                        <p:cTn id="8" dur="5000" fill="hold"/>
                                        <p:tgtEl>
                                          <p:spTgt spid="4"/>
                                        </p:tgtEl>
                                        <p:attrNameLst>
                                          <p:attrName>ppt_h</p:attrName>
                                        </p:attrNameLst>
                                      </p:cBhvr>
                                      <p:tavLst>
                                        <p:tav tm="0">
                                          <p:val>
                                            <p:strVal val="#ppt_h"/>
                                          </p:val>
                                        </p:tav>
                                        <p:tav tm="100000">
                                          <p:val>
                                            <p:strVal val="#ppt_h"/>
                                          </p:val>
                                        </p:tav>
                                      </p:tavLst>
                                    </p:anim>
                                    <p:animEffect transition="in" filter="fade">
                                      <p:cBhvr>
                                        <p:cTn id="9"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yden 7973_m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083296" cy="5388864"/>
          </a:xfrm>
          <a:prstGeom prst="rect">
            <a:avLst/>
          </a:prstGeom>
        </p:spPr>
      </p:pic>
      <p:sp>
        <p:nvSpPr>
          <p:cNvPr id="5" name="TextBox 4"/>
          <p:cNvSpPr txBox="1"/>
          <p:nvPr/>
        </p:nvSpPr>
        <p:spPr>
          <a:xfrm>
            <a:off x="0" y="5521404"/>
            <a:ext cx="12192000" cy="1015663"/>
          </a:xfrm>
          <a:prstGeom prst="rect">
            <a:avLst/>
          </a:prstGeom>
          <a:noFill/>
        </p:spPr>
        <p:txBody>
          <a:bodyPr wrap="square" rtlCol="0">
            <a:spAutoFit/>
          </a:bodyPr>
          <a:lstStyle/>
          <a:p>
            <a:pPr algn="ctr"/>
            <a:r>
              <a:rPr lang="en-US" sz="6000" dirty="0">
                <a:solidFill>
                  <a:srgbClr val="FFFFFF"/>
                </a:solidFill>
                <a:latin typeface="Arial Black"/>
                <a:cs typeface="Arial Black"/>
              </a:rPr>
              <a:t>BY AGE SEVEN</a:t>
            </a:r>
          </a:p>
        </p:txBody>
      </p:sp>
      <p:sp>
        <p:nvSpPr>
          <p:cNvPr id="10" name="TextBox 9"/>
          <p:cNvSpPr txBox="1"/>
          <p:nvPr/>
        </p:nvSpPr>
        <p:spPr>
          <a:xfrm>
            <a:off x="8506224" y="429093"/>
            <a:ext cx="3435840" cy="4214487"/>
          </a:xfrm>
          <a:prstGeom prst="rect">
            <a:avLst/>
          </a:prstGeom>
          <a:solidFill>
            <a:schemeClr val="accent1">
              <a:alpha val="51000"/>
            </a:schemeClr>
          </a:solidFill>
        </p:spPr>
        <p:txBody>
          <a:bodyPr wrap="square" rtlCol="0">
            <a:spAutoFit/>
          </a:bodyPr>
          <a:lstStyle/>
          <a:p>
            <a:pPr>
              <a:lnSpc>
                <a:spcPct val="120000"/>
              </a:lnSpc>
            </a:pPr>
            <a:r>
              <a:rPr lang="en-US" sz="2800" b="1" dirty="0"/>
              <a:t>The American </a:t>
            </a:r>
          </a:p>
          <a:p>
            <a:pPr>
              <a:lnSpc>
                <a:spcPct val="120000"/>
              </a:lnSpc>
            </a:pPr>
            <a:r>
              <a:rPr lang="en-US" sz="2800" b="1" dirty="0"/>
              <a:t>Association of Orthodontists recommends </a:t>
            </a:r>
          </a:p>
          <a:p>
            <a:pPr>
              <a:lnSpc>
                <a:spcPct val="120000"/>
              </a:lnSpc>
            </a:pPr>
            <a:r>
              <a:rPr lang="en-US" sz="2800" b="1" dirty="0"/>
              <a:t>that children </a:t>
            </a:r>
          </a:p>
          <a:p>
            <a:pPr>
              <a:lnSpc>
                <a:spcPct val="120000"/>
              </a:lnSpc>
            </a:pPr>
            <a:r>
              <a:rPr lang="en-US" sz="2800" b="1" dirty="0"/>
              <a:t>have an </a:t>
            </a:r>
          </a:p>
          <a:p>
            <a:pPr>
              <a:lnSpc>
                <a:spcPct val="120000"/>
              </a:lnSpc>
            </a:pPr>
            <a:r>
              <a:rPr lang="en-US" sz="2800" b="1" dirty="0"/>
              <a:t>orthodontic exam </a:t>
            </a:r>
          </a:p>
          <a:p>
            <a:pPr>
              <a:lnSpc>
                <a:spcPct val="120000"/>
              </a:lnSpc>
            </a:pPr>
            <a:r>
              <a:rPr lang="en-US" sz="2800" b="1" dirty="0"/>
              <a:t>by age 7. </a:t>
            </a:r>
          </a:p>
        </p:txBody>
      </p:sp>
    </p:spTree>
    <p:extLst>
      <p:ext uri="{BB962C8B-B14F-4D97-AF65-F5344CB8AC3E}">
        <p14:creationId xmlns:p14="http://schemas.microsoft.com/office/powerpoint/2010/main" val="4093913775"/>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2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V logo .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6981" y="237611"/>
            <a:ext cx="4511830" cy="1825001"/>
          </a:xfrm>
          <a:prstGeom prst="rect">
            <a:avLst/>
          </a:prstGeom>
        </p:spPr>
      </p:pic>
      <p:pic>
        <p:nvPicPr>
          <p:cNvPr id="6" name="Picture 5" descr="invisiline mout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6911" y="4898386"/>
            <a:ext cx="3876575" cy="1671479"/>
          </a:xfrm>
          <a:prstGeom prst="rect">
            <a:avLst/>
          </a:prstGeom>
        </p:spPr>
      </p:pic>
      <p:sp>
        <p:nvSpPr>
          <p:cNvPr id="7" name="TextBox 6"/>
          <p:cNvSpPr txBox="1"/>
          <p:nvPr/>
        </p:nvSpPr>
        <p:spPr>
          <a:xfrm>
            <a:off x="3" y="2062609"/>
            <a:ext cx="12192000" cy="2759217"/>
          </a:xfrm>
          <a:prstGeom prst="rect">
            <a:avLst/>
          </a:prstGeom>
          <a:noFill/>
        </p:spPr>
        <p:txBody>
          <a:bodyPr wrap="square" rtlCol="0">
            <a:spAutoFit/>
          </a:bodyPr>
          <a:lstStyle/>
          <a:p>
            <a:pPr algn="ctr">
              <a:lnSpc>
                <a:spcPct val="90000"/>
              </a:lnSpc>
            </a:pPr>
            <a:r>
              <a:rPr lang="en-US" sz="9600" b="1" dirty="0">
                <a:latin typeface="Arial Black"/>
                <a:cs typeface="Arial Black"/>
              </a:rPr>
              <a:t>An Orthodontist </a:t>
            </a:r>
          </a:p>
          <a:p>
            <a:pPr algn="ctr">
              <a:lnSpc>
                <a:spcPct val="90000"/>
              </a:lnSpc>
            </a:pPr>
            <a:r>
              <a:rPr lang="en-US" sz="3000" dirty="0">
                <a:solidFill>
                  <a:srgbClr val="3366FF"/>
                </a:solidFill>
              </a:rPr>
              <a:t>is the best doctor to confirm if you are a good candidate for clear aligners. </a:t>
            </a:r>
          </a:p>
          <a:p>
            <a:pPr algn="ctr">
              <a:lnSpc>
                <a:spcPct val="90000"/>
              </a:lnSpc>
            </a:pPr>
            <a:endParaRPr lang="en-US" sz="3600" dirty="0">
              <a:solidFill>
                <a:srgbClr val="3366FF"/>
              </a:solidFill>
            </a:endParaRPr>
          </a:p>
          <a:p>
            <a:pPr algn="ctr">
              <a:lnSpc>
                <a:spcPct val="90000"/>
              </a:lnSpc>
            </a:pPr>
            <a:r>
              <a:rPr lang="en-US" sz="3000" dirty="0">
                <a:solidFill>
                  <a:srgbClr val="3366FF"/>
                </a:solidFill>
              </a:rPr>
              <a:t>Ask Dr. Palasz if this form of treatment may be effective for you!</a:t>
            </a:r>
          </a:p>
        </p:txBody>
      </p:sp>
      <p:pic>
        <p:nvPicPr>
          <p:cNvPr id="8" name="Picture 7" descr="invisiline mout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2239" y="4898386"/>
            <a:ext cx="3876575" cy="1671479"/>
          </a:xfrm>
          <a:prstGeom prst="rect">
            <a:avLst/>
          </a:prstGeom>
        </p:spPr>
      </p:pic>
      <p:pic>
        <p:nvPicPr>
          <p:cNvPr id="9" name="Picture 8" descr="invisiline mout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6" y="4898386"/>
            <a:ext cx="3876575" cy="1671479"/>
          </a:xfrm>
          <a:prstGeom prst="rect">
            <a:avLst/>
          </a:prstGeom>
        </p:spPr>
      </p:pic>
    </p:spTree>
    <p:extLst>
      <p:ext uri="{BB962C8B-B14F-4D97-AF65-F5344CB8AC3E}">
        <p14:creationId xmlns:p14="http://schemas.microsoft.com/office/powerpoint/2010/main" val="557791492"/>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 calcmode="lin" valueType="num">
                                      <p:cBhvr>
                                        <p:cTn id="9" dur="2000" fill="hold"/>
                                        <p:tgtEl>
                                          <p:spTgt spid="6"/>
                                        </p:tgtEl>
                                        <p:attrNameLst>
                                          <p:attrName>style.rotation</p:attrName>
                                        </p:attrNameLst>
                                      </p:cBhvr>
                                      <p:tavLst>
                                        <p:tav tm="0">
                                          <p:val>
                                            <p:fltVal val="360"/>
                                          </p:val>
                                        </p:tav>
                                        <p:tav tm="100000">
                                          <p:val>
                                            <p:fltVal val="0"/>
                                          </p:val>
                                        </p:tav>
                                      </p:tavLst>
                                    </p:anim>
                                    <p:animEffect transition="in" filter="fade">
                                      <p:cBhvr>
                                        <p:cTn id="10" dur="2000"/>
                                        <p:tgtEl>
                                          <p:spTgt spid="6"/>
                                        </p:tgtEl>
                                      </p:cBhvr>
                                    </p:animEffect>
                                  </p:childTnLst>
                                </p:cTn>
                              </p:par>
                            </p:childTnLst>
                          </p:cTn>
                        </p:par>
                        <p:par>
                          <p:cTn id="11" fill="hold">
                            <p:stCondLst>
                              <p:cond delay="2000"/>
                            </p:stCondLst>
                            <p:childTnLst>
                              <p:par>
                                <p:cTn id="12" presetID="49" presetClass="entr" presetSubtype="0" decel="10000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3000" fill="hold"/>
                                        <p:tgtEl>
                                          <p:spTgt spid="8"/>
                                        </p:tgtEl>
                                        <p:attrNameLst>
                                          <p:attrName>ppt_w</p:attrName>
                                        </p:attrNameLst>
                                      </p:cBhvr>
                                      <p:tavLst>
                                        <p:tav tm="0">
                                          <p:val>
                                            <p:fltVal val="0"/>
                                          </p:val>
                                        </p:tav>
                                        <p:tav tm="100000">
                                          <p:val>
                                            <p:strVal val="#ppt_w"/>
                                          </p:val>
                                        </p:tav>
                                      </p:tavLst>
                                    </p:anim>
                                    <p:anim calcmode="lin" valueType="num">
                                      <p:cBhvr>
                                        <p:cTn id="15" dur="3000" fill="hold"/>
                                        <p:tgtEl>
                                          <p:spTgt spid="8"/>
                                        </p:tgtEl>
                                        <p:attrNameLst>
                                          <p:attrName>ppt_h</p:attrName>
                                        </p:attrNameLst>
                                      </p:cBhvr>
                                      <p:tavLst>
                                        <p:tav tm="0">
                                          <p:val>
                                            <p:fltVal val="0"/>
                                          </p:val>
                                        </p:tav>
                                        <p:tav tm="100000">
                                          <p:val>
                                            <p:strVal val="#ppt_h"/>
                                          </p:val>
                                        </p:tav>
                                      </p:tavLst>
                                    </p:anim>
                                    <p:anim calcmode="lin" valueType="num">
                                      <p:cBhvr>
                                        <p:cTn id="16" dur="3000" fill="hold"/>
                                        <p:tgtEl>
                                          <p:spTgt spid="8"/>
                                        </p:tgtEl>
                                        <p:attrNameLst>
                                          <p:attrName>style.rotation</p:attrName>
                                        </p:attrNameLst>
                                      </p:cBhvr>
                                      <p:tavLst>
                                        <p:tav tm="0">
                                          <p:val>
                                            <p:fltVal val="360"/>
                                          </p:val>
                                        </p:tav>
                                        <p:tav tm="100000">
                                          <p:val>
                                            <p:fltVal val="0"/>
                                          </p:val>
                                        </p:tav>
                                      </p:tavLst>
                                    </p:anim>
                                    <p:animEffect transition="in" filter="fade">
                                      <p:cBhvr>
                                        <p:cTn id="17" dur="3000"/>
                                        <p:tgtEl>
                                          <p:spTgt spid="8"/>
                                        </p:tgtEl>
                                      </p:cBhvr>
                                    </p:animEffect>
                                  </p:childTnLst>
                                </p:cTn>
                              </p:par>
                            </p:childTnLst>
                          </p:cTn>
                        </p:par>
                        <p:par>
                          <p:cTn id="18" fill="hold">
                            <p:stCondLst>
                              <p:cond delay="5000"/>
                            </p:stCondLst>
                            <p:childTnLst>
                              <p:par>
                                <p:cTn id="19" presetID="49" presetClass="entr" presetSubtype="0" decel="10000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3000" fill="hold"/>
                                        <p:tgtEl>
                                          <p:spTgt spid="9"/>
                                        </p:tgtEl>
                                        <p:attrNameLst>
                                          <p:attrName>ppt_w</p:attrName>
                                        </p:attrNameLst>
                                      </p:cBhvr>
                                      <p:tavLst>
                                        <p:tav tm="0">
                                          <p:val>
                                            <p:fltVal val="0"/>
                                          </p:val>
                                        </p:tav>
                                        <p:tav tm="100000">
                                          <p:val>
                                            <p:strVal val="#ppt_w"/>
                                          </p:val>
                                        </p:tav>
                                      </p:tavLst>
                                    </p:anim>
                                    <p:anim calcmode="lin" valueType="num">
                                      <p:cBhvr>
                                        <p:cTn id="22" dur="3000" fill="hold"/>
                                        <p:tgtEl>
                                          <p:spTgt spid="9"/>
                                        </p:tgtEl>
                                        <p:attrNameLst>
                                          <p:attrName>ppt_h</p:attrName>
                                        </p:attrNameLst>
                                      </p:cBhvr>
                                      <p:tavLst>
                                        <p:tav tm="0">
                                          <p:val>
                                            <p:fltVal val="0"/>
                                          </p:val>
                                        </p:tav>
                                        <p:tav tm="100000">
                                          <p:val>
                                            <p:strVal val="#ppt_h"/>
                                          </p:val>
                                        </p:tav>
                                      </p:tavLst>
                                    </p:anim>
                                    <p:anim calcmode="lin" valueType="num">
                                      <p:cBhvr>
                                        <p:cTn id="23" dur="3000" fill="hold"/>
                                        <p:tgtEl>
                                          <p:spTgt spid="9"/>
                                        </p:tgtEl>
                                        <p:attrNameLst>
                                          <p:attrName>style.rotation</p:attrName>
                                        </p:attrNameLst>
                                      </p:cBhvr>
                                      <p:tavLst>
                                        <p:tav tm="0">
                                          <p:val>
                                            <p:fltVal val="360"/>
                                          </p:val>
                                        </p:tav>
                                        <p:tav tm="100000">
                                          <p:val>
                                            <p:fltVal val="0"/>
                                          </p:val>
                                        </p:tav>
                                      </p:tavLst>
                                    </p:anim>
                                    <p:animEffect transition="in" filter="fade">
                                      <p:cBhvr>
                                        <p:cTn id="24"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38508"/>
          </a:xfrm>
          <a:prstGeom prst="rect">
            <a:avLst/>
          </a:prstGeom>
        </p:spPr>
      </p:pic>
      <p:sp>
        <p:nvSpPr>
          <p:cNvPr id="3" name="TextBox 2"/>
          <p:cNvSpPr txBox="1"/>
          <p:nvPr/>
        </p:nvSpPr>
        <p:spPr>
          <a:xfrm>
            <a:off x="2063931" y="5094515"/>
            <a:ext cx="9483636" cy="1323439"/>
          </a:xfrm>
          <a:prstGeom prst="rect">
            <a:avLst/>
          </a:prstGeom>
          <a:noFill/>
        </p:spPr>
        <p:txBody>
          <a:bodyPr wrap="square" rtlCol="0">
            <a:spAutoFit/>
          </a:bodyPr>
          <a:lstStyle/>
          <a:p>
            <a:pPr algn="r"/>
            <a:r>
              <a:rPr lang="en-US" sz="4000" b="1" dirty="0">
                <a:solidFill>
                  <a:schemeClr val="bg1"/>
                </a:solidFill>
              </a:rPr>
              <a:t>National Pumpkin Cheesecake Day</a:t>
            </a:r>
          </a:p>
          <a:p>
            <a:pPr algn="r"/>
            <a:r>
              <a:rPr lang="en-US" sz="4000" b="1" dirty="0">
                <a:solidFill>
                  <a:schemeClr val="bg1"/>
                </a:solidFill>
              </a:rPr>
              <a:t>October 21 </a:t>
            </a:r>
          </a:p>
        </p:txBody>
      </p:sp>
    </p:spTree>
    <p:extLst>
      <p:ext uri="{BB962C8B-B14F-4D97-AF65-F5344CB8AC3E}">
        <p14:creationId xmlns:p14="http://schemas.microsoft.com/office/powerpoint/2010/main" val="1956170592"/>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nodeType="click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set>
                                      <p:cBhvr>
                                        <p:cTn id="7" dur="455" fill="hold">
                                          <p:stCondLst>
                                            <p:cond delay="0"/>
                                          </p:stCondLst>
                                        </p:cTn>
                                        <p:tgtEl>
                                          <p:spTgt spid="3">
                                            <p:txEl>
                                              <p:pRg st="0" end="0"/>
                                            </p:txEl>
                                          </p:spTgt>
                                        </p:tgtEl>
                                        <p:attrNameLst>
                                          <p:attrName>style.rotation</p:attrName>
                                        </p:attrNameLst>
                                      </p:cBhvr>
                                      <p:to>
                                        <p:strVal val="-45.0"/>
                                      </p:to>
                                    </p:set>
                                    <p:anim calcmode="lin" valueType="num">
                                      <p:cBhvr>
                                        <p:cTn id="8" dur="455" fill="hold">
                                          <p:stCondLst>
                                            <p:cond delay="455"/>
                                          </p:stCondLst>
                                        </p:cTn>
                                        <p:tgtEl>
                                          <p:spTgt spid="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3">
                                            <p:txEl>
                                              <p:pRg st="0" end="0"/>
                                            </p:txEl>
                                          </p:spTgt>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3">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8" presetClass="entr" presetSubtype="0" accel="50000" fill="hold" nodeType="clickEffect">
                                  <p:stCondLst>
                                    <p:cond delay="0"/>
                                  </p:stCondLst>
                                  <p:iterate type="lt">
                                    <p:tmPct val="50000"/>
                                  </p:iterate>
                                  <p:childTnLst>
                                    <p:set>
                                      <p:cBhvr>
                                        <p:cTn id="15" dur="1" fill="hold">
                                          <p:stCondLst>
                                            <p:cond delay="0"/>
                                          </p:stCondLst>
                                        </p:cTn>
                                        <p:tgtEl>
                                          <p:spTgt spid="3">
                                            <p:txEl>
                                              <p:pRg st="1" end="1"/>
                                            </p:txEl>
                                          </p:spTgt>
                                        </p:tgtEl>
                                        <p:attrNameLst>
                                          <p:attrName>style.visibility</p:attrName>
                                        </p:attrNameLst>
                                      </p:cBhvr>
                                      <p:to>
                                        <p:strVal val="visible"/>
                                      </p:to>
                                    </p:set>
                                    <p:set>
                                      <p:cBhvr>
                                        <p:cTn id="16" dur="455" fill="hold">
                                          <p:stCondLst>
                                            <p:cond delay="0"/>
                                          </p:stCondLst>
                                        </p:cTn>
                                        <p:tgtEl>
                                          <p:spTgt spid="3">
                                            <p:txEl>
                                              <p:pRg st="1" end="1"/>
                                            </p:txEl>
                                          </p:spTgt>
                                        </p:tgtEl>
                                        <p:attrNameLst>
                                          <p:attrName>style.rotation</p:attrName>
                                        </p:attrNameLst>
                                      </p:cBhvr>
                                      <p:to>
                                        <p:strVal val="-45.0"/>
                                      </p:to>
                                    </p:set>
                                    <p:anim calcmode="lin" valueType="num">
                                      <p:cBhvr>
                                        <p:cTn id="17" dur="455" fill="hold">
                                          <p:stCondLst>
                                            <p:cond delay="455"/>
                                          </p:stCondLst>
                                        </p:cTn>
                                        <p:tgtEl>
                                          <p:spTgt spid="3">
                                            <p:txEl>
                                              <p:pRg st="1" end="1"/>
                                            </p:txEl>
                                          </p:spTgt>
                                        </p:tgtEl>
                                        <p:attrNameLst>
                                          <p:attrName>style.rotation</p:attrName>
                                        </p:attrNameLst>
                                      </p:cBhvr>
                                      <p:tavLst>
                                        <p:tav tm="0">
                                          <p:val>
                                            <p:fltVal val="-45"/>
                                          </p:val>
                                        </p:tav>
                                        <p:tav tm="69900">
                                          <p:val>
                                            <p:fltVal val="45"/>
                                          </p:val>
                                        </p:tav>
                                        <p:tav tm="100000">
                                          <p:val>
                                            <p:fltVal val="0"/>
                                          </p:val>
                                        </p:tav>
                                      </p:tavLst>
                                    </p:anim>
                                    <p:anim calcmode="lin" valueType="num">
                                      <p:cBhvr>
                                        <p:cTn id="18" dur="455" fill="hold">
                                          <p:stCondLst>
                                            <p:cond delay="0"/>
                                          </p:stCondLst>
                                        </p:cTn>
                                        <p:tgtEl>
                                          <p:spTgt spid="3">
                                            <p:txEl>
                                              <p:pRg st="1" end="1"/>
                                            </p:txEl>
                                          </p:spTgt>
                                        </p:tgtEl>
                                        <p:attrNameLst>
                                          <p:attrName>ppt_y</p:attrName>
                                        </p:attrNameLst>
                                      </p:cBhvr>
                                      <p:tavLst>
                                        <p:tav tm="0">
                                          <p:val>
                                            <p:strVal val="#ppt_y-1"/>
                                          </p:val>
                                        </p:tav>
                                        <p:tav tm="100000">
                                          <p:val>
                                            <p:strVal val="#ppt_y-(0.354*#ppt_w-0.172*#ppt_h)"/>
                                          </p:val>
                                        </p:tav>
                                      </p:tavLst>
                                    </p:anim>
                                    <p:anim calcmode="lin" valueType="num">
                                      <p:cBhvr>
                                        <p:cTn id="19" dur="156" decel="50000" autoRev="1" fill="hold">
                                          <p:stCondLst>
                                            <p:cond delay="455"/>
                                          </p:stCondLst>
                                        </p:cTn>
                                        <p:tgtEl>
                                          <p:spTgt spid="3">
                                            <p:txEl>
                                              <p:pRg st="1" end="1"/>
                                            </p:txEl>
                                          </p:spTgt>
                                        </p:tgtEl>
                                        <p:attrNameLst>
                                          <p:attrName>ppt_y</p:attrName>
                                        </p:attrNameLst>
                                      </p:cBhvr>
                                      <p:tavLst>
                                        <p:tav tm="0">
                                          <p:val>
                                            <p:strVal val="#ppt_y-(0.354*#ppt_w-0.172*#ppt_h)"/>
                                          </p:val>
                                        </p:tav>
                                        <p:tav tm="100000">
                                          <p:val>
                                            <p:strVal val="#ppt_y-(0.354*#ppt_w-0.172*#ppt_h)-#ppt_h/2"/>
                                          </p:val>
                                        </p:tav>
                                      </p:tavLst>
                                    </p:anim>
                                    <p:anim calcmode="lin" valueType="num">
                                      <p:cBhvr>
                                        <p:cTn id="20" dur="136" fill="hold">
                                          <p:stCondLst>
                                            <p:cond delay="864"/>
                                          </p:stCondLst>
                                        </p:cTn>
                                        <p:tgtEl>
                                          <p:spTgt spid="3">
                                            <p:txEl>
                                              <p:pRg st="1" end="1"/>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31000">
              <a:schemeClr val="accent1"/>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p:nvSpPr>
        <p:spPr>
          <a:xfrm>
            <a:off x="0" y="3980307"/>
            <a:ext cx="8613648" cy="246065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Friendship.jpg"/>
          <p:cNvPicPr>
            <a:picLocks noChangeAspect="1"/>
          </p:cNvPicPr>
          <p:nvPr/>
        </p:nvPicPr>
        <p:blipFill rotWithShape="1">
          <a:blip r:embed="rId3">
            <a:extLst>
              <a:ext uri="{28A0092B-C50C-407E-A947-70E740481C1C}">
                <a14:useLocalDpi xmlns:a14="http://schemas.microsoft.com/office/drawing/2010/main" val="0"/>
              </a:ext>
            </a:extLst>
          </a:blip>
          <a:srcRect b="15747"/>
          <a:stretch/>
        </p:blipFill>
        <p:spPr>
          <a:xfrm>
            <a:off x="0" y="80493"/>
            <a:ext cx="8613648" cy="3899814"/>
          </a:xfrm>
          <a:prstGeom prst="rect">
            <a:avLst/>
          </a:prstGeom>
        </p:spPr>
      </p:pic>
      <p:sp>
        <p:nvSpPr>
          <p:cNvPr id="5" name="TextBox 4"/>
          <p:cNvSpPr txBox="1"/>
          <p:nvPr/>
        </p:nvSpPr>
        <p:spPr>
          <a:xfrm>
            <a:off x="8613648" y="300183"/>
            <a:ext cx="3578352" cy="2862322"/>
          </a:xfrm>
          <a:prstGeom prst="rect">
            <a:avLst/>
          </a:prstGeom>
          <a:noFill/>
        </p:spPr>
        <p:txBody>
          <a:bodyPr wrap="square" rtlCol="0">
            <a:spAutoFit/>
          </a:bodyPr>
          <a:lstStyle/>
          <a:p>
            <a:pPr algn="ctr"/>
            <a:r>
              <a:rPr lang="en-US" sz="4500" b="1" dirty="0">
                <a:solidFill>
                  <a:srgbClr val="7030A0"/>
                </a:solidFill>
                <a:latin typeface="+mj-lt"/>
                <a:cs typeface="Arial Black"/>
              </a:rPr>
              <a:t>Many orthodontic patients </a:t>
            </a:r>
          </a:p>
          <a:p>
            <a:pPr algn="ctr"/>
            <a:r>
              <a:rPr lang="en-US" sz="4500" b="1" dirty="0">
                <a:solidFill>
                  <a:srgbClr val="7030A0"/>
                </a:solidFill>
                <a:latin typeface="+mj-lt"/>
                <a:cs typeface="Arial Black"/>
              </a:rPr>
              <a:t>are adults!</a:t>
            </a:r>
          </a:p>
        </p:txBody>
      </p:sp>
      <p:sp>
        <p:nvSpPr>
          <p:cNvPr id="6" name="TextBox 5"/>
          <p:cNvSpPr txBox="1"/>
          <p:nvPr/>
        </p:nvSpPr>
        <p:spPr>
          <a:xfrm>
            <a:off x="331102" y="4194970"/>
            <a:ext cx="8063089" cy="1938992"/>
          </a:xfrm>
          <a:prstGeom prst="rect">
            <a:avLst/>
          </a:prstGeom>
          <a:noFill/>
        </p:spPr>
        <p:txBody>
          <a:bodyPr wrap="square" rtlCol="0">
            <a:spAutoFit/>
          </a:bodyPr>
          <a:lstStyle/>
          <a:p>
            <a:pPr algn="ctr"/>
            <a:r>
              <a:rPr lang="en-US" sz="2400" b="1" u="sng" dirty="0">
                <a:solidFill>
                  <a:schemeClr val="bg1"/>
                </a:solidFill>
              </a:rPr>
              <a:t>You may be a candidate if you experience</a:t>
            </a:r>
            <a:r>
              <a:rPr lang="en-US" sz="2400" b="1" dirty="0">
                <a:solidFill>
                  <a:schemeClr val="bg1"/>
                </a:solidFill>
              </a:rPr>
              <a:t>:</a:t>
            </a:r>
          </a:p>
          <a:p>
            <a:pPr marL="285750" indent="-285750" algn="ctr">
              <a:buFont typeface="Arial"/>
              <a:buChar char="•"/>
            </a:pPr>
            <a:r>
              <a:rPr lang="en-US" sz="2400" b="1" dirty="0">
                <a:solidFill>
                  <a:schemeClr val="bg1"/>
                </a:solidFill>
              </a:rPr>
              <a:t>Headaches/Neck pain</a:t>
            </a:r>
          </a:p>
          <a:p>
            <a:pPr marL="285750" indent="-285750" algn="ctr">
              <a:buFont typeface="Arial"/>
              <a:buChar char="•"/>
            </a:pPr>
            <a:r>
              <a:rPr lang="en-US" sz="2400" b="1" dirty="0">
                <a:solidFill>
                  <a:schemeClr val="bg1"/>
                </a:solidFill>
              </a:rPr>
              <a:t>Clenching/grinding/ Jaw joint pain</a:t>
            </a:r>
          </a:p>
          <a:p>
            <a:pPr marL="285750" indent="-285750" algn="ctr">
              <a:buFont typeface="Arial"/>
              <a:buChar char="•"/>
            </a:pPr>
            <a:r>
              <a:rPr lang="en-US" sz="2400" b="1" dirty="0">
                <a:solidFill>
                  <a:schemeClr val="bg1"/>
                </a:solidFill>
              </a:rPr>
              <a:t>Crowded or rotated tooth positions</a:t>
            </a:r>
          </a:p>
          <a:p>
            <a:pPr marL="285750" indent="-285750" algn="ctr">
              <a:buFont typeface="Arial"/>
              <a:buChar char="•"/>
            </a:pPr>
            <a:r>
              <a:rPr lang="en-US" sz="2400" b="1" dirty="0">
                <a:solidFill>
                  <a:schemeClr val="bg1"/>
                </a:solidFill>
              </a:rPr>
              <a:t>Self conscious about your smile </a:t>
            </a:r>
          </a:p>
        </p:txBody>
      </p:sp>
      <p:sp>
        <p:nvSpPr>
          <p:cNvPr id="9" name="TextBox 8"/>
          <p:cNvSpPr txBox="1"/>
          <p:nvPr/>
        </p:nvSpPr>
        <p:spPr>
          <a:xfrm>
            <a:off x="8832642" y="4548914"/>
            <a:ext cx="3140363" cy="1692771"/>
          </a:xfrm>
          <a:prstGeom prst="rect">
            <a:avLst/>
          </a:prstGeom>
          <a:noFill/>
        </p:spPr>
        <p:txBody>
          <a:bodyPr wrap="square" rtlCol="0">
            <a:spAutoFit/>
          </a:bodyPr>
          <a:lstStyle/>
          <a:p>
            <a:pPr algn="ctr"/>
            <a:r>
              <a:rPr lang="en-US" sz="2400" b="1" dirty="0">
                <a:solidFill>
                  <a:srgbClr val="7030A0"/>
                </a:solidFill>
                <a:cs typeface="Iowan Old Style Black"/>
              </a:rPr>
              <a:t>Ask us about </a:t>
            </a:r>
          </a:p>
          <a:p>
            <a:pPr algn="ctr"/>
            <a:r>
              <a:rPr lang="en-US" sz="2400" b="1" dirty="0">
                <a:solidFill>
                  <a:srgbClr val="7030A0"/>
                </a:solidFill>
                <a:cs typeface="Iowan Old Style Black"/>
              </a:rPr>
              <a:t>treatment options. </a:t>
            </a:r>
          </a:p>
          <a:p>
            <a:pPr algn="ctr"/>
            <a:endParaRPr lang="en-US" sz="2400" b="1" dirty="0">
              <a:solidFill>
                <a:srgbClr val="7030A0"/>
              </a:solidFill>
              <a:cs typeface="Iowan Old Style Black"/>
            </a:endParaRPr>
          </a:p>
          <a:p>
            <a:pPr algn="ctr"/>
            <a:r>
              <a:rPr lang="en-US" sz="3200" b="1" dirty="0">
                <a:solidFill>
                  <a:srgbClr val="7030A0"/>
                </a:solidFill>
                <a:cs typeface="Iowan Old Style Black"/>
              </a:rPr>
              <a:t>We can help!</a:t>
            </a:r>
          </a:p>
        </p:txBody>
      </p:sp>
    </p:spTree>
    <p:extLst>
      <p:ext uri="{BB962C8B-B14F-4D97-AF65-F5344CB8AC3E}">
        <p14:creationId xmlns:p14="http://schemas.microsoft.com/office/powerpoint/2010/main" val="1543571645"/>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12191999" cy="7171194"/>
          </a:xfrm>
          <a:prstGeom prst="rect">
            <a:avLst/>
          </a:prstGeom>
          <a:noFill/>
        </p:spPr>
        <p:txBody>
          <a:bodyPr wrap="square" rtlCol="0">
            <a:spAutoFit/>
          </a:bodyPr>
          <a:lstStyle/>
          <a:p>
            <a:pPr algn="ctr"/>
            <a:r>
              <a:rPr lang="en-US" sz="5400" b="1" dirty="0">
                <a:solidFill>
                  <a:srgbClr val="3366FF"/>
                </a:solidFill>
              </a:rPr>
              <a:t>HYBRID TREATMENT</a:t>
            </a:r>
          </a:p>
          <a:p>
            <a:pPr algn="ctr"/>
            <a:r>
              <a:rPr lang="en-US" sz="3200" b="1" dirty="0"/>
              <a:t>We use the power and precision of </a:t>
            </a:r>
            <a:r>
              <a:rPr lang="en-US" sz="3200" b="1" dirty="0">
                <a:solidFill>
                  <a:srgbClr val="3366FF"/>
                </a:solidFill>
              </a:rPr>
              <a:t>brackets and wires </a:t>
            </a:r>
            <a:r>
              <a:rPr lang="en-US" sz="3200" b="1" dirty="0"/>
              <a:t>to move teeth quickly … and</a:t>
            </a:r>
            <a:r>
              <a:rPr lang="en-US" sz="3200" b="1" dirty="0">
                <a:solidFill>
                  <a:srgbClr val="FF0000"/>
                </a:solidFill>
              </a:rPr>
              <a:t> </a:t>
            </a:r>
            <a:r>
              <a:rPr lang="en-US" sz="3200" b="1" dirty="0">
                <a:solidFill>
                  <a:srgbClr val="3366FF"/>
                </a:solidFill>
              </a:rPr>
              <a:t>clear aligners </a:t>
            </a:r>
            <a:r>
              <a:rPr lang="en-US" sz="3200" b="1" dirty="0"/>
              <a:t>to complete finishing work.</a:t>
            </a:r>
          </a:p>
          <a:p>
            <a:pPr algn="ctr"/>
            <a:r>
              <a:rPr lang="en-US" sz="3200" b="1" dirty="0">
                <a:solidFill>
                  <a:srgbClr val="FF0000"/>
                </a:solidFill>
              </a:rPr>
              <a:t>We make clear aligners right here in our office!</a:t>
            </a:r>
          </a:p>
          <a:p>
            <a:pPr algn="ctr"/>
            <a:endParaRPr lang="en-US" sz="3200" b="1" dirty="0"/>
          </a:p>
          <a:p>
            <a:pPr algn="ctr"/>
            <a:endParaRPr lang="en-US" sz="4000" b="1" dirty="0"/>
          </a:p>
          <a:p>
            <a:pPr algn="ctr"/>
            <a:endParaRPr lang="en-US" sz="4000" b="1" dirty="0"/>
          </a:p>
          <a:p>
            <a:pPr algn="ctr"/>
            <a:endParaRPr lang="en-US" sz="4000" b="1" dirty="0"/>
          </a:p>
          <a:p>
            <a:pPr algn="ctr"/>
            <a:endParaRPr lang="en-US" sz="4000" b="1" dirty="0"/>
          </a:p>
          <a:p>
            <a:pPr algn="ctr"/>
            <a:endParaRPr lang="en-US" sz="2000" b="1" dirty="0"/>
          </a:p>
          <a:p>
            <a:pPr algn="ctr"/>
            <a:endParaRPr lang="en-US" sz="4000" b="1" dirty="0"/>
          </a:p>
          <a:p>
            <a:pPr algn="ctr"/>
            <a:r>
              <a:rPr lang="en-US" sz="4000" b="1" dirty="0"/>
              <a:t>Your </a:t>
            </a:r>
            <a:r>
              <a:rPr lang="en-US" sz="4000" b="1" dirty="0">
                <a:solidFill>
                  <a:srgbClr val="3366FF"/>
                </a:solidFill>
              </a:rPr>
              <a:t>BEST SMILE </a:t>
            </a:r>
            <a:r>
              <a:rPr lang="en-US" sz="4000" b="1" dirty="0"/>
              <a:t>… Faster. </a:t>
            </a:r>
          </a:p>
          <a:p>
            <a:endParaRPr lang="en-US" dirty="0"/>
          </a:p>
        </p:txBody>
      </p:sp>
      <p:pic>
        <p:nvPicPr>
          <p:cNvPr id="4" name="Picture 3" descr="A picture containing wall, indoor&#10;&#10;Description automatically generated">
            <a:extLst>
              <a:ext uri="{FF2B5EF4-FFF2-40B4-BE49-F238E27FC236}">
                <a16:creationId xmlns:a16="http://schemas.microsoft.com/office/drawing/2014/main" id="{743709FE-0556-5449-A87F-9739AAA13907}"/>
              </a:ext>
            </a:extLst>
          </p:cNvPr>
          <p:cNvPicPr>
            <a:picLocks noChangeAspect="1"/>
          </p:cNvPicPr>
          <p:nvPr/>
        </p:nvPicPr>
        <p:blipFill rotWithShape="1">
          <a:blip r:embed="rId2"/>
          <a:srcRect l="5799" t="19570" b="7151"/>
          <a:stretch/>
        </p:blipFill>
        <p:spPr>
          <a:xfrm>
            <a:off x="-681218" y="2469630"/>
            <a:ext cx="6352497" cy="3706200"/>
          </a:xfrm>
          <a:prstGeom prst="rect">
            <a:avLst/>
          </a:prstGeom>
        </p:spPr>
      </p:pic>
      <p:pic>
        <p:nvPicPr>
          <p:cNvPr id="6" name="Picture 5" descr="A picture containing wall, indoor&#10;&#10;Description automatically generated">
            <a:extLst>
              <a:ext uri="{FF2B5EF4-FFF2-40B4-BE49-F238E27FC236}">
                <a16:creationId xmlns:a16="http://schemas.microsoft.com/office/drawing/2014/main" id="{14FB4CCE-23E1-804E-9B28-ABB7CB1926BB}"/>
              </a:ext>
            </a:extLst>
          </p:cNvPr>
          <p:cNvPicPr>
            <a:picLocks noChangeAspect="1"/>
          </p:cNvPicPr>
          <p:nvPr/>
        </p:nvPicPr>
        <p:blipFill rotWithShape="1">
          <a:blip r:embed="rId2"/>
          <a:srcRect l="5799" t="19570" b="7151"/>
          <a:stretch/>
        </p:blipFill>
        <p:spPr>
          <a:xfrm flipH="1">
            <a:off x="5671279" y="2469630"/>
            <a:ext cx="6855501" cy="3706200"/>
          </a:xfrm>
          <a:prstGeom prst="rect">
            <a:avLst/>
          </a:prstGeom>
        </p:spPr>
      </p:pic>
    </p:spTree>
    <p:extLst>
      <p:ext uri="{BB962C8B-B14F-4D97-AF65-F5344CB8AC3E}">
        <p14:creationId xmlns:p14="http://schemas.microsoft.com/office/powerpoint/2010/main" val="2322308652"/>
      </p:ext>
    </p:extLst>
  </p:cSld>
  <p:clrMapOvr>
    <a:masterClrMapping/>
  </p:clrMapOvr>
  <mc:AlternateContent xmlns:mc="http://schemas.openxmlformats.org/markup-compatibility/2006" xmlns:p14="http://schemas.microsoft.com/office/powerpoint/2010/main">
    <mc:Choice Requires="p14">
      <p:transition spd="slow" p14:dur="1500" advClick="0" advTm="10000">
        <p:random/>
      </p:transition>
    </mc:Choice>
    <mc:Fallback xmlns="">
      <p:transition spd="slow" advClick="0" advTm="10000">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yden 7973_m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6309"/>
            <a:ext cx="12358924" cy="8239283"/>
          </a:xfrm>
          <a:prstGeom prst="rect">
            <a:avLst/>
          </a:prstGeom>
        </p:spPr>
      </p:pic>
      <p:sp>
        <p:nvSpPr>
          <p:cNvPr id="5" name="TextBox 4"/>
          <p:cNvSpPr txBox="1"/>
          <p:nvPr/>
        </p:nvSpPr>
        <p:spPr>
          <a:xfrm>
            <a:off x="967080" y="347886"/>
            <a:ext cx="10287000" cy="830997"/>
          </a:xfrm>
          <a:prstGeom prst="rect">
            <a:avLst/>
          </a:prstGeom>
          <a:noFill/>
        </p:spPr>
        <p:txBody>
          <a:bodyPr wrap="square" rtlCol="0">
            <a:spAutoFit/>
          </a:bodyPr>
          <a:lstStyle/>
          <a:p>
            <a:pPr algn="ctr"/>
            <a:r>
              <a:rPr lang="en-US" sz="4800" dirty="0">
                <a:solidFill>
                  <a:srgbClr val="FFFFFF"/>
                </a:solidFill>
                <a:latin typeface="Arial Black"/>
                <a:cs typeface="Arial Black"/>
              </a:rPr>
              <a:t>FIRST EXAM BY AGE 7</a:t>
            </a:r>
          </a:p>
        </p:txBody>
      </p:sp>
      <p:sp>
        <p:nvSpPr>
          <p:cNvPr id="6" name="Rectangle 5"/>
          <p:cNvSpPr/>
          <p:nvPr/>
        </p:nvSpPr>
        <p:spPr>
          <a:xfrm>
            <a:off x="277598" y="3248963"/>
            <a:ext cx="8081189" cy="2524347"/>
          </a:xfrm>
          <a:prstGeom prst="rect">
            <a:avLst/>
          </a:prstGeom>
          <a:solidFill>
            <a:schemeClr val="tx2">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77598" y="3271136"/>
            <a:ext cx="8715584" cy="2296013"/>
          </a:xfrm>
          <a:prstGeom prst="rect">
            <a:avLst/>
          </a:prstGeom>
          <a:noFill/>
        </p:spPr>
        <p:txBody>
          <a:bodyPr wrap="square" rtlCol="0">
            <a:spAutoFit/>
          </a:bodyPr>
          <a:lstStyle/>
          <a:p>
            <a:pPr>
              <a:lnSpc>
                <a:spcPct val="120000"/>
              </a:lnSpc>
            </a:pPr>
            <a:r>
              <a:rPr lang="en-US" sz="2400" b="1" u="sng" dirty="0">
                <a:solidFill>
                  <a:srgbClr val="FFFFFF"/>
                </a:solidFill>
              </a:rPr>
              <a:t>At this complimentary exam we will:</a:t>
            </a:r>
          </a:p>
          <a:p>
            <a:pPr>
              <a:lnSpc>
                <a:spcPct val="120000"/>
              </a:lnSpc>
            </a:pPr>
            <a:r>
              <a:rPr lang="en-US" sz="2400" b="1" dirty="0">
                <a:solidFill>
                  <a:srgbClr val="FFFFFF"/>
                </a:solidFill>
              </a:rPr>
              <a:t>* Determine if teeth are missing</a:t>
            </a:r>
          </a:p>
          <a:p>
            <a:pPr>
              <a:lnSpc>
                <a:spcPct val="120000"/>
              </a:lnSpc>
            </a:pPr>
            <a:r>
              <a:rPr lang="en-US" sz="2400" b="1" dirty="0">
                <a:solidFill>
                  <a:srgbClr val="FFFFFF"/>
                </a:solidFill>
              </a:rPr>
              <a:t>* Evaluate that bones are growing properly</a:t>
            </a:r>
          </a:p>
          <a:p>
            <a:pPr>
              <a:lnSpc>
                <a:spcPct val="120000"/>
              </a:lnSpc>
            </a:pPr>
            <a:r>
              <a:rPr lang="en-US" sz="2400" b="1" dirty="0">
                <a:solidFill>
                  <a:srgbClr val="FFFFFF"/>
                </a:solidFill>
              </a:rPr>
              <a:t>* Ensure permanent teeth are not damaged during eruption</a:t>
            </a:r>
          </a:p>
          <a:p>
            <a:pPr>
              <a:lnSpc>
                <a:spcPct val="120000"/>
              </a:lnSpc>
            </a:pPr>
            <a:r>
              <a:rPr lang="en-US" sz="2400" b="1" dirty="0">
                <a:solidFill>
                  <a:srgbClr val="FFFFFF"/>
                </a:solidFill>
              </a:rPr>
              <a:t>* Reduce the need for extractions in the future</a:t>
            </a:r>
          </a:p>
        </p:txBody>
      </p:sp>
    </p:spTree>
    <p:extLst>
      <p:ext uri="{BB962C8B-B14F-4D97-AF65-F5344CB8AC3E}">
        <p14:creationId xmlns:p14="http://schemas.microsoft.com/office/powerpoint/2010/main" val="4050083239"/>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31000">
              <a:schemeClr val="accent1"/>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1262695933558-1d2jd7cbakafs-1200-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8095" y="749675"/>
            <a:ext cx="7372296" cy="5529222"/>
          </a:xfrm>
          <a:prstGeom prst="rect">
            <a:avLst/>
          </a:prstGeom>
        </p:spPr>
      </p:pic>
      <p:sp>
        <p:nvSpPr>
          <p:cNvPr id="3" name="TextBox 2"/>
          <p:cNvSpPr txBox="1"/>
          <p:nvPr/>
        </p:nvSpPr>
        <p:spPr>
          <a:xfrm>
            <a:off x="0" y="771475"/>
            <a:ext cx="4208095" cy="5431230"/>
          </a:xfrm>
          <a:prstGeom prst="rect">
            <a:avLst/>
          </a:prstGeom>
          <a:noFill/>
        </p:spPr>
        <p:txBody>
          <a:bodyPr vert="horz" wrap="square" rtlCol="0" anchor="t">
            <a:spAutoFit/>
          </a:bodyPr>
          <a:lstStyle/>
          <a:p>
            <a:pPr algn="ctr">
              <a:lnSpc>
                <a:spcPct val="120000"/>
              </a:lnSpc>
            </a:pPr>
            <a:r>
              <a:rPr lang="en-US" sz="5400" b="1" dirty="0">
                <a:ea typeface="Bangla MN" charset="0"/>
                <a:cs typeface="Bangla MN" charset="0"/>
              </a:rPr>
              <a:t>TRAILS </a:t>
            </a:r>
          </a:p>
          <a:p>
            <a:pPr algn="ctr">
              <a:lnSpc>
                <a:spcPct val="120000"/>
              </a:lnSpc>
            </a:pPr>
            <a:r>
              <a:rPr lang="en-US" sz="3200" b="1" dirty="0">
                <a:ea typeface="Bangla MN" charset="0"/>
                <a:cs typeface="Bangla MN" charset="0"/>
              </a:rPr>
              <a:t>are safe places </a:t>
            </a:r>
          </a:p>
          <a:p>
            <a:pPr algn="ctr">
              <a:lnSpc>
                <a:spcPct val="120000"/>
              </a:lnSpc>
            </a:pPr>
            <a:r>
              <a:rPr lang="en-US" sz="3200" b="1" dirty="0">
                <a:ea typeface="Bangla MN" charset="0"/>
                <a:cs typeface="Bangla MN" charset="0"/>
              </a:rPr>
              <a:t>to ride your bicycle. </a:t>
            </a:r>
          </a:p>
          <a:p>
            <a:pPr algn="ctr">
              <a:lnSpc>
                <a:spcPct val="120000"/>
              </a:lnSpc>
            </a:pPr>
            <a:endParaRPr lang="en-US" sz="3200" b="1" dirty="0">
              <a:ea typeface="Bangla MN" charset="0"/>
              <a:cs typeface="Bangla MN" charset="0"/>
            </a:endParaRPr>
          </a:p>
          <a:p>
            <a:pPr algn="ctr">
              <a:lnSpc>
                <a:spcPct val="120000"/>
              </a:lnSpc>
            </a:pPr>
            <a:r>
              <a:rPr lang="en-US" sz="4400" b="1" dirty="0" err="1">
                <a:solidFill>
                  <a:srgbClr val="FF0000"/>
                </a:solidFill>
                <a:ea typeface="Bangla MN" charset="0"/>
                <a:cs typeface="Bangla MN" charset="0"/>
              </a:rPr>
              <a:t>traillink.com</a:t>
            </a:r>
            <a:endParaRPr lang="en-US" sz="4400" b="1" dirty="0">
              <a:solidFill>
                <a:srgbClr val="FF0000"/>
              </a:solidFill>
              <a:ea typeface="Bangla MN" charset="0"/>
              <a:cs typeface="Bangla MN" charset="0"/>
            </a:endParaRPr>
          </a:p>
          <a:p>
            <a:pPr algn="ctr">
              <a:lnSpc>
                <a:spcPct val="120000"/>
              </a:lnSpc>
            </a:pPr>
            <a:r>
              <a:rPr lang="en-US" sz="3200" b="1" dirty="0">
                <a:ea typeface="Bangla MN" charset="0"/>
                <a:cs typeface="Bangla MN" charset="0"/>
              </a:rPr>
              <a:t>Lists trails </a:t>
            </a:r>
          </a:p>
          <a:p>
            <a:pPr algn="ctr">
              <a:lnSpc>
                <a:spcPct val="120000"/>
              </a:lnSpc>
            </a:pPr>
            <a:r>
              <a:rPr lang="en-US" sz="3200" b="1" dirty="0">
                <a:ea typeface="Bangla MN" charset="0"/>
                <a:cs typeface="Bangla MN" charset="0"/>
              </a:rPr>
              <a:t>around Lititz </a:t>
            </a:r>
          </a:p>
          <a:p>
            <a:pPr algn="ctr">
              <a:lnSpc>
                <a:spcPct val="120000"/>
              </a:lnSpc>
            </a:pPr>
            <a:r>
              <a:rPr lang="en-US" sz="3200" b="1" dirty="0">
                <a:ea typeface="Bangla MN" charset="0"/>
                <a:cs typeface="Bangla MN" charset="0"/>
              </a:rPr>
              <a:t>for you to enjoy. </a:t>
            </a:r>
          </a:p>
        </p:txBody>
      </p:sp>
    </p:spTree>
    <p:extLst>
      <p:ext uri="{BB962C8B-B14F-4D97-AF65-F5344CB8AC3E}">
        <p14:creationId xmlns:p14="http://schemas.microsoft.com/office/powerpoint/2010/main" val="2698763887"/>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6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6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6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600"/>
                                        <p:tgtEl>
                                          <p:spTgt spid="3">
                                            <p:txEl>
                                              <p:pRg st="0" end="0"/>
                                            </p:txEl>
                                          </p:spTgt>
                                        </p:tgtEl>
                                      </p:cBhvr>
                                    </p:animEffect>
                                  </p:childTnLst>
                                </p:cTn>
                              </p:par>
                            </p:childTnLst>
                          </p:cTn>
                        </p:par>
                        <p:par>
                          <p:cTn id="11" fill="hold">
                            <p:stCondLst>
                              <p:cond delay="1600"/>
                            </p:stCondLst>
                            <p:childTnLst>
                              <p:par>
                                <p:cTn id="12" presetID="31" presetClass="entr" presetSubtype="0" fill="hold"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6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16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6" dur="16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7" dur="1600"/>
                                        <p:tgtEl>
                                          <p:spTgt spid="3">
                                            <p:txEl>
                                              <p:pRg st="1" end="1"/>
                                            </p:txEl>
                                          </p:spTgt>
                                        </p:tgtEl>
                                      </p:cBhvr>
                                    </p:animEffect>
                                  </p:childTnLst>
                                </p:cTn>
                              </p:par>
                            </p:childTnLst>
                          </p:cTn>
                        </p:par>
                        <p:par>
                          <p:cTn id="18" fill="hold">
                            <p:stCondLst>
                              <p:cond delay="3200"/>
                            </p:stCondLst>
                            <p:childTnLst>
                              <p:par>
                                <p:cTn id="19" presetID="31" presetClass="entr" presetSubtype="0" fill="hold"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6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16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3" dur="16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4" dur="1600"/>
                                        <p:tgtEl>
                                          <p:spTgt spid="3">
                                            <p:txEl>
                                              <p:pRg st="2" end="2"/>
                                            </p:txEl>
                                          </p:spTgt>
                                        </p:tgtEl>
                                      </p:cBhvr>
                                    </p:animEffect>
                                  </p:childTnLst>
                                </p:cTn>
                              </p:par>
                            </p:childTnLst>
                          </p:cTn>
                        </p:par>
                        <p:par>
                          <p:cTn id="25" fill="hold">
                            <p:stCondLst>
                              <p:cond delay="4800"/>
                            </p:stCondLst>
                            <p:childTnLst>
                              <p:par>
                                <p:cTn id="26" presetID="31" presetClass="entr" presetSubtype="0" fill="hold"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16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16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0" dur="16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1" dur="1600"/>
                                        <p:tgtEl>
                                          <p:spTgt spid="3">
                                            <p:txEl>
                                              <p:pRg st="4" end="4"/>
                                            </p:txEl>
                                          </p:spTgt>
                                        </p:tgtEl>
                                      </p:cBhvr>
                                    </p:animEffect>
                                  </p:childTnLst>
                                </p:cTn>
                              </p:par>
                            </p:childTnLst>
                          </p:cTn>
                        </p:par>
                        <p:par>
                          <p:cTn id="32" fill="hold">
                            <p:stCondLst>
                              <p:cond delay="6400"/>
                            </p:stCondLst>
                            <p:childTnLst>
                              <p:par>
                                <p:cTn id="33" presetID="31" presetClass="entr" presetSubtype="0" fill="hold"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16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6" dur="1600" fill="hold"/>
                                        <p:tgtEl>
                                          <p:spTgt spid="3">
                                            <p:txEl>
                                              <p:pRg st="5" end="5"/>
                                            </p:txEl>
                                          </p:spTgt>
                                        </p:tgtEl>
                                        <p:attrNameLst>
                                          <p:attrName>ppt_h</p:attrName>
                                        </p:attrNameLst>
                                      </p:cBhvr>
                                      <p:tavLst>
                                        <p:tav tm="0">
                                          <p:val>
                                            <p:fltVal val="0"/>
                                          </p:val>
                                        </p:tav>
                                        <p:tav tm="100000">
                                          <p:val>
                                            <p:strVal val="#ppt_h"/>
                                          </p:val>
                                        </p:tav>
                                      </p:tavLst>
                                    </p:anim>
                                    <p:anim calcmode="lin" valueType="num">
                                      <p:cBhvr>
                                        <p:cTn id="37" dur="16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38" dur="1600"/>
                                        <p:tgtEl>
                                          <p:spTgt spid="3">
                                            <p:txEl>
                                              <p:pRg st="5" end="5"/>
                                            </p:txEl>
                                          </p:spTgt>
                                        </p:tgtEl>
                                      </p:cBhvr>
                                    </p:animEffect>
                                  </p:childTnLst>
                                </p:cTn>
                              </p:par>
                            </p:childTnLst>
                          </p:cTn>
                        </p:par>
                        <p:par>
                          <p:cTn id="39" fill="hold">
                            <p:stCondLst>
                              <p:cond delay="8000"/>
                            </p:stCondLst>
                            <p:childTnLst>
                              <p:par>
                                <p:cTn id="40" presetID="31" presetClass="entr" presetSubtype="0" fill="hold" nodeType="after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p:cTn id="42" dur="16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3" dur="1600" fill="hold"/>
                                        <p:tgtEl>
                                          <p:spTgt spid="3">
                                            <p:txEl>
                                              <p:pRg st="6" end="6"/>
                                            </p:txEl>
                                          </p:spTgt>
                                        </p:tgtEl>
                                        <p:attrNameLst>
                                          <p:attrName>ppt_h</p:attrName>
                                        </p:attrNameLst>
                                      </p:cBhvr>
                                      <p:tavLst>
                                        <p:tav tm="0">
                                          <p:val>
                                            <p:fltVal val="0"/>
                                          </p:val>
                                        </p:tav>
                                        <p:tav tm="100000">
                                          <p:val>
                                            <p:strVal val="#ppt_h"/>
                                          </p:val>
                                        </p:tav>
                                      </p:tavLst>
                                    </p:anim>
                                    <p:anim calcmode="lin" valueType="num">
                                      <p:cBhvr>
                                        <p:cTn id="44" dur="16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45" dur="1600"/>
                                        <p:tgtEl>
                                          <p:spTgt spid="3">
                                            <p:txEl>
                                              <p:pRg st="6" end="6"/>
                                            </p:txEl>
                                          </p:spTgt>
                                        </p:tgtEl>
                                      </p:cBhvr>
                                    </p:animEffect>
                                  </p:childTnLst>
                                </p:cTn>
                              </p:par>
                            </p:childTnLst>
                          </p:cTn>
                        </p:par>
                        <p:par>
                          <p:cTn id="46" fill="hold">
                            <p:stCondLst>
                              <p:cond delay="9600"/>
                            </p:stCondLst>
                            <p:childTnLst>
                              <p:par>
                                <p:cTn id="47" presetID="31" presetClass="entr" presetSubtype="0" fill="hold" nodeType="after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p:cTn id="49" dur="16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0" dur="1600" fill="hold"/>
                                        <p:tgtEl>
                                          <p:spTgt spid="3">
                                            <p:txEl>
                                              <p:pRg st="7" end="7"/>
                                            </p:txEl>
                                          </p:spTgt>
                                        </p:tgtEl>
                                        <p:attrNameLst>
                                          <p:attrName>ppt_h</p:attrName>
                                        </p:attrNameLst>
                                      </p:cBhvr>
                                      <p:tavLst>
                                        <p:tav tm="0">
                                          <p:val>
                                            <p:fltVal val="0"/>
                                          </p:val>
                                        </p:tav>
                                        <p:tav tm="100000">
                                          <p:val>
                                            <p:strVal val="#ppt_h"/>
                                          </p:val>
                                        </p:tav>
                                      </p:tavLst>
                                    </p:anim>
                                    <p:anim calcmode="lin" valueType="num">
                                      <p:cBhvr>
                                        <p:cTn id="51" dur="16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52" dur="16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9000">
              <a:srgbClr val="7030A0"/>
            </a:gs>
            <a:gs pos="95000">
              <a:srgbClr val="00B0F0"/>
            </a:gs>
          </a:gsLst>
          <a:path path="circle">
            <a:fillToRect l="100000" t="100000" r="100000" b="100000"/>
          </a:path>
        </a:gradFill>
        <a:effectLst/>
      </p:bgPr>
    </p:bg>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gradFill flip="none" rotWithShape="1">
            <a:gsLst>
              <a:gs pos="0">
                <a:srgbClr val="7030A0"/>
              </a:gs>
              <a:gs pos="75000">
                <a:schemeClr val="accent2">
                  <a:lumMod val="97000"/>
                  <a:lumOff val="3000"/>
                </a:schemeClr>
              </a:gs>
              <a:gs pos="100000">
                <a:schemeClr val="accent2">
                  <a:lumMod val="60000"/>
                  <a:lumOff val="40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524000" y="2200469"/>
            <a:ext cx="9144000" cy="160973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835728" y="764632"/>
            <a:ext cx="8497455" cy="5570756"/>
          </a:xfrm>
          <a:prstGeom prst="rect">
            <a:avLst/>
          </a:prstGeom>
          <a:noFill/>
        </p:spPr>
        <p:txBody>
          <a:bodyPr wrap="square" rtlCol="0">
            <a:spAutoFit/>
          </a:bodyPr>
          <a:lstStyle/>
          <a:p>
            <a:pPr algn="ctr"/>
            <a:r>
              <a:rPr lang="en-US" sz="6600" b="1" dirty="0">
                <a:solidFill>
                  <a:srgbClr val="FFFFFF"/>
                </a:solidFill>
                <a:latin typeface="Arial Black"/>
                <a:cs typeface="Arial Black"/>
              </a:rPr>
              <a:t>Visit our website!</a:t>
            </a:r>
          </a:p>
          <a:p>
            <a:pPr algn="ctr"/>
            <a:endParaRPr lang="en-US" sz="4000" b="1" dirty="0">
              <a:solidFill>
                <a:srgbClr val="FFFFFF"/>
              </a:solidFill>
              <a:cs typeface="Adobe Caslon Pro Bold"/>
            </a:endParaRPr>
          </a:p>
          <a:p>
            <a:pPr algn="ctr"/>
            <a:endParaRPr lang="en-US" sz="7200" b="1" dirty="0">
              <a:solidFill>
                <a:srgbClr val="FFFFFF"/>
              </a:solidFill>
              <a:cs typeface="Adobe Caslon Pro Bold"/>
            </a:endParaRPr>
          </a:p>
          <a:p>
            <a:pPr algn="ctr"/>
            <a:endParaRPr lang="en-US" sz="7200" b="1" dirty="0">
              <a:solidFill>
                <a:srgbClr val="FFFFFF"/>
              </a:solidFill>
              <a:cs typeface="Adobe Caslon Pro Bold"/>
            </a:endParaRPr>
          </a:p>
          <a:p>
            <a:pPr algn="ctr"/>
            <a:r>
              <a:rPr lang="en-US" sz="6600" b="1" dirty="0">
                <a:solidFill>
                  <a:srgbClr val="FFFFFF"/>
                </a:solidFill>
                <a:latin typeface="Arial Black"/>
                <a:cs typeface="Arial Black"/>
              </a:rPr>
              <a:t>717 626 0600</a:t>
            </a:r>
          </a:p>
          <a:p>
            <a:pPr algn="ctr"/>
            <a:endParaRPr lang="en-US" sz="4000" b="1" dirty="0">
              <a:solidFill>
                <a:srgbClr val="FFFFFF"/>
              </a:solidFill>
              <a:cs typeface="Adobe Caslon Pro Bold"/>
            </a:endParaRPr>
          </a:p>
        </p:txBody>
      </p:sp>
      <p:sp>
        <p:nvSpPr>
          <p:cNvPr id="2" name="TextBox 1"/>
          <p:cNvSpPr txBox="1"/>
          <p:nvPr/>
        </p:nvSpPr>
        <p:spPr>
          <a:xfrm>
            <a:off x="-11545" y="2035214"/>
            <a:ext cx="12192000" cy="1569660"/>
          </a:xfrm>
          <a:prstGeom prst="rect">
            <a:avLst/>
          </a:prstGeom>
          <a:noFill/>
        </p:spPr>
        <p:txBody>
          <a:bodyPr wrap="square" rtlCol="0">
            <a:spAutoFit/>
          </a:bodyPr>
          <a:lstStyle/>
          <a:p>
            <a:pPr algn="ctr"/>
            <a:r>
              <a:rPr lang="en-US" sz="9600" b="1" dirty="0" err="1">
                <a:solidFill>
                  <a:srgbClr val="7030A0"/>
                </a:solidFill>
              </a:rPr>
              <a:t>www.lititzortho.com</a:t>
            </a:r>
            <a:endParaRPr lang="en-US" sz="9600" b="1" dirty="0">
              <a:solidFill>
                <a:srgbClr val="7030A0"/>
              </a:solidFill>
            </a:endParaRPr>
          </a:p>
        </p:txBody>
      </p:sp>
    </p:spTree>
    <p:extLst>
      <p:ext uri="{BB962C8B-B14F-4D97-AF65-F5344CB8AC3E}">
        <p14:creationId xmlns:p14="http://schemas.microsoft.com/office/powerpoint/2010/main" val="2039379925"/>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7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489585"/>
            <a:ext cx="12192000" cy="1167499"/>
          </a:xfrm>
          <a:prstGeom prst="rect">
            <a:avLst/>
          </a:prstGeom>
          <a:solidFill>
            <a:schemeClr val="bg1"/>
          </a:solidFill>
        </p:spPr>
        <p:txBody>
          <a:bodyPr wrap="square" rtlCol="0">
            <a:spAutoFit/>
          </a:bodyPr>
          <a:lstStyle/>
          <a:p>
            <a:pPr algn="ctr">
              <a:lnSpc>
                <a:spcPct val="110000"/>
              </a:lnSpc>
            </a:pPr>
            <a:r>
              <a:rPr lang="en-US" sz="3200" dirty="0">
                <a:latin typeface="Arial Black"/>
                <a:cs typeface="Arial Black"/>
              </a:rPr>
              <a:t>We can use </a:t>
            </a:r>
            <a:r>
              <a:rPr lang="en-US" sz="3200" dirty="0" err="1">
                <a:solidFill>
                  <a:srgbClr val="3366FF"/>
                </a:solidFill>
                <a:latin typeface="Arial Black"/>
                <a:cs typeface="Arial Black"/>
              </a:rPr>
              <a:t>Invisalign</a:t>
            </a:r>
            <a:r>
              <a:rPr lang="en-US" sz="3200" dirty="0">
                <a:solidFill>
                  <a:srgbClr val="3366FF"/>
                </a:solidFill>
                <a:latin typeface="Arial Black"/>
                <a:cs typeface="Arial Black"/>
              </a:rPr>
              <a:t> Clear Braces </a:t>
            </a:r>
          </a:p>
          <a:p>
            <a:pPr algn="ctr">
              <a:lnSpc>
                <a:spcPct val="110000"/>
              </a:lnSpc>
            </a:pPr>
            <a:r>
              <a:rPr lang="en-US" sz="3200" dirty="0">
                <a:latin typeface="Arial Black"/>
                <a:cs typeface="Arial Black"/>
              </a:rPr>
              <a:t>to straighten teeth for Teens, Adults, and Seniors</a:t>
            </a:r>
          </a:p>
        </p:txBody>
      </p:sp>
      <p:pic>
        <p:nvPicPr>
          <p:cNvPr id="3" name="Picture 2" descr="I before aft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8331" y="2641310"/>
            <a:ext cx="5156002" cy="2481023"/>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0" y="5926667"/>
            <a:ext cx="12093222" cy="769441"/>
          </a:xfrm>
          <a:prstGeom prst="rect">
            <a:avLst/>
          </a:prstGeom>
          <a:noFill/>
        </p:spPr>
        <p:txBody>
          <a:bodyPr wrap="square" rtlCol="0">
            <a:spAutoFit/>
          </a:bodyPr>
          <a:lstStyle/>
          <a:p>
            <a:pPr algn="ctr"/>
            <a:r>
              <a:rPr lang="en-US" sz="4400" b="1" dirty="0">
                <a:solidFill>
                  <a:srgbClr val="3366FF"/>
                </a:solidFill>
              </a:rPr>
              <a:t>You are NEVER too old to have a great smile!</a:t>
            </a:r>
          </a:p>
        </p:txBody>
      </p:sp>
    </p:spTree>
    <p:extLst>
      <p:ext uri="{BB962C8B-B14F-4D97-AF65-F5344CB8AC3E}">
        <p14:creationId xmlns:p14="http://schemas.microsoft.com/office/powerpoint/2010/main" val="2472648032"/>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50000" fill="hold" nodeType="afterEffect">
                                  <p:stCondLst>
                                    <p:cond delay="0"/>
                                  </p:stCondLst>
                                  <p:childTnLst>
                                    <p:animScale>
                                      <p:cBhvr>
                                        <p:cTn id="6" dur="3000" fill="hold"/>
                                        <p:tgtEl>
                                          <p:spTgt spid="3"/>
                                        </p:tgtEl>
                                      </p:cBhvr>
                                      <p:by x="150000" y="150000"/>
                                    </p:animScale>
                                  </p:childTnLst>
                                </p:cTn>
                              </p:par>
                            </p:childTnLst>
                          </p:cTn>
                        </p:par>
                        <p:par>
                          <p:cTn id="7" fill="hold">
                            <p:stCondLst>
                              <p:cond delay="3000"/>
                            </p:stCondLst>
                            <p:childTnLst>
                              <p:par>
                                <p:cTn id="8" presetID="34" presetClass="emph" presetSubtype="0" fill="hold" nodeType="afterEffect">
                                  <p:stCondLst>
                                    <p:cond delay="0"/>
                                  </p:stCondLst>
                                  <p:iterate type="lt">
                                    <p:tmPct val="10000"/>
                                  </p:iterate>
                                  <p:childTnLst>
                                    <p:animMotion origin="layout" path="M 0.0 0.0 L 0.0 -0.07213" pathEditMode="relative" ptsTypes="">
                                      <p:cBhvr>
                                        <p:cTn id="9" dur="1500" accel="50000" decel="50000" autoRev="1" fill="hold">
                                          <p:stCondLst>
                                            <p:cond delay="0"/>
                                          </p:stCondLst>
                                        </p:cTn>
                                        <p:tgtEl>
                                          <p:spTgt spid="8">
                                            <p:txEl>
                                              <p:pRg st="0" end="0"/>
                                            </p:txEl>
                                          </p:spTgt>
                                        </p:tgtEl>
                                        <p:attrNameLst>
                                          <p:attrName>ppt_x</p:attrName>
                                          <p:attrName>ppt_y</p:attrName>
                                        </p:attrNameLst>
                                      </p:cBhvr>
                                    </p:animMotion>
                                    <p:animRot by="1500000">
                                      <p:cBhvr>
                                        <p:cTn id="10" dur="750" fill="hold">
                                          <p:stCondLst>
                                            <p:cond delay="0"/>
                                          </p:stCondLst>
                                        </p:cTn>
                                        <p:tgtEl>
                                          <p:spTgt spid="8">
                                            <p:txEl>
                                              <p:pRg st="0" end="0"/>
                                            </p:txEl>
                                          </p:spTgt>
                                        </p:tgtEl>
                                        <p:attrNameLst>
                                          <p:attrName>r</p:attrName>
                                        </p:attrNameLst>
                                      </p:cBhvr>
                                    </p:animRot>
                                    <p:animRot by="-1500000">
                                      <p:cBhvr>
                                        <p:cTn id="11" dur="750" fill="hold">
                                          <p:stCondLst>
                                            <p:cond delay="750"/>
                                          </p:stCondLst>
                                        </p:cTn>
                                        <p:tgtEl>
                                          <p:spTgt spid="8">
                                            <p:txEl>
                                              <p:pRg st="0" end="0"/>
                                            </p:txEl>
                                          </p:spTgt>
                                        </p:tgtEl>
                                        <p:attrNameLst>
                                          <p:attrName>r</p:attrName>
                                        </p:attrNameLst>
                                      </p:cBhvr>
                                    </p:animRot>
                                    <p:animRot by="-1500000">
                                      <p:cBhvr>
                                        <p:cTn id="12" dur="750" fill="hold">
                                          <p:stCondLst>
                                            <p:cond delay="1500"/>
                                          </p:stCondLst>
                                        </p:cTn>
                                        <p:tgtEl>
                                          <p:spTgt spid="8">
                                            <p:txEl>
                                              <p:pRg st="0" end="0"/>
                                            </p:txEl>
                                          </p:spTgt>
                                        </p:tgtEl>
                                        <p:attrNameLst>
                                          <p:attrName>r</p:attrName>
                                        </p:attrNameLst>
                                      </p:cBhvr>
                                    </p:animRot>
                                    <p:animRot by="1500000">
                                      <p:cBhvr>
                                        <p:cTn id="13" dur="750" fill="hold">
                                          <p:stCondLst>
                                            <p:cond delay="2250"/>
                                          </p:stCondLst>
                                        </p:cTn>
                                        <p:tgtEl>
                                          <p:spTgt spid="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5714"/>
          <a:stretch/>
        </p:blipFill>
        <p:spPr>
          <a:xfrm>
            <a:off x="5966885" y="0"/>
            <a:ext cx="6858001" cy="711547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1751" y="-1255305"/>
            <a:ext cx="6434743" cy="837803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6886" y="-27656"/>
            <a:ext cx="6858000" cy="68580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1381" y="-39456"/>
            <a:ext cx="6225113" cy="6921786"/>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6320" y="-27656"/>
            <a:ext cx="7034913" cy="703491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70405" y="-104058"/>
            <a:ext cx="6225113" cy="9085700"/>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66887" y="0"/>
            <a:ext cx="6225113" cy="6858000"/>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66888" y="-104286"/>
            <a:ext cx="6303494" cy="8386852"/>
          </a:xfrm>
          <a:prstGeom prst="rect">
            <a:avLst/>
          </a:prstGeom>
        </p:spPr>
      </p:pic>
      <p:sp>
        <p:nvSpPr>
          <p:cNvPr id="8" name="TextBox 7"/>
          <p:cNvSpPr txBox="1"/>
          <p:nvPr/>
        </p:nvSpPr>
        <p:spPr>
          <a:xfrm>
            <a:off x="-287382" y="836022"/>
            <a:ext cx="6254269" cy="3785652"/>
          </a:xfrm>
          <a:prstGeom prst="rect">
            <a:avLst/>
          </a:prstGeom>
          <a:noFill/>
        </p:spPr>
        <p:txBody>
          <a:bodyPr wrap="square" rtlCol="0">
            <a:spAutoFit/>
          </a:bodyPr>
          <a:lstStyle/>
          <a:p>
            <a:pPr algn="ctr"/>
            <a:r>
              <a:rPr lang="en-US" sz="6000" b="1" dirty="0">
                <a:solidFill>
                  <a:srgbClr val="DE8907"/>
                </a:solidFill>
                <a:latin typeface="Arial Black" charset="0"/>
                <a:ea typeface="Arial Black" charset="0"/>
                <a:cs typeface="Arial Black" charset="0"/>
              </a:rPr>
              <a:t>Which Pet Costume </a:t>
            </a:r>
          </a:p>
          <a:p>
            <a:pPr algn="ctr"/>
            <a:r>
              <a:rPr lang="en-US" sz="6000" b="1" dirty="0">
                <a:solidFill>
                  <a:srgbClr val="DE8907"/>
                </a:solidFill>
                <a:latin typeface="Arial Black" charset="0"/>
                <a:ea typeface="Arial Black" charset="0"/>
                <a:cs typeface="Arial Black" charset="0"/>
              </a:rPr>
              <a:t>is your favorite?</a:t>
            </a:r>
          </a:p>
        </p:txBody>
      </p:sp>
    </p:spTree>
    <p:extLst>
      <p:ext uri="{BB962C8B-B14F-4D97-AF65-F5344CB8AC3E}">
        <p14:creationId xmlns:p14="http://schemas.microsoft.com/office/powerpoint/2010/main" val="1198929170"/>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4" repeatCount="0" fill="hold" nodeType="afterEffect">
                                  <p:stCondLst>
                                    <p:cond delay="3500"/>
                                  </p:stCondLst>
                                  <p:childTnLst>
                                    <p:animEffect transition="out" filter="wipe(down)">
                                      <p:cBhvr>
                                        <p:cTn id="6" dur="3250"/>
                                        <p:tgtEl>
                                          <p:spTgt spid="5"/>
                                        </p:tgtEl>
                                      </p:cBhvr>
                                    </p:animEffect>
                                    <p:set>
                                      <p:cBhvr>
                                        <p:cTn id="7" dur="1" fill="hold">
                                          <p:stCondLst>
                                            <p:cond delay="3249"/>
                                          </p:stCondLst>
                                        </p:cTn>
                                        <p:tgtEl>
                                          <p:spTgt spid="5"/>
                                        </p:tgtEl>
                                        <p:attrNameLst>
                                          <p:attrName>style.visibility</p:attrName>
                                        </p:attrNameLst>
                                      </p:cBhvr>
                                      <p:to>
                                        <p:strVal val="hidden"/>
                                      </p:to>
                                    </p:set>
                                  </p:childTnLst>
                                </p:cTn>
                              </p:par>
                            </p:childTnLst>
                          </p:cTn>
                        </p:par>
                        <p:par>
                          <p:cTn id="8" fill="hold">
                            <p:stCondLst>
                              <p:cond delay="6750"/>
                            </p:stCondLst>
                            <p:childTnLst>
                              <p:par>
                                <p:cTn id="9" presetID="9" presetClass="exit" presetSubtype="0" repeatCount="0" fill="hold" nodeType="afterEffect">
                                  <p:stCondLst>
                                    <p:cond delay="5000"/>
                                  </p:stCondLst>
                                  <p:childTnLst>
                                    <p:animEffect transition="out" filter="dissolve">
                                      <p:cBhvr>
                                        <p:cTn id="10" dur="3250"/>
                                        <p:tgtEl>
                                          <p:spTgt spid="4"/>
                                        </p:tgtEl>
                                      </p:cBhvr>
                                    </p:animEffect>
                                    <p:set>
                                      <p:cBhvr>
                                        <p:cTn id="11" dur="1" fill="hold">
                                          <p:stCondLst>
                                            <p:cond delay="3249"/>
                                          </p:stCondLst>
                                        </p:cTn>
                                        <p:tgtEl>
                                          <p:spTgt spid="4"/>
                                        </p:tgtEl>
                                        <p:attrNameLst>
                                          <p:attrName>style.visibility</p:attrName>
                                        </p:attrNameLst>
                                      </p:cBhvr>
                                      <p:to>
                                        <p:strVal val="hidden"/>
                                      </p:to>
                                    </p:set>
                                  </p:childTnLst>
                                </p:cTn>
                              </p:par>
                            </p:childTnLst>
                          </p:cTn>
                        </p:par>
                        <p:par>
                          <p:cTn id="12" fill="hold">
                            <p:stCondLst>
                              <p:cond delay="15000"/>
                            </p:stCondLst>
                            <p:childTnLst>
                              <p:par>
                                <p:cTn id="13" presetID="22" presetClass="exit" presetSubtype="4" repeatCount="0" fill="hold" nodeType="afterEffect">
                                  <p:stCondLst>
                                    <p:cond delay="7500"/>
                                  </p:stCondLst>
                                  <p:childTnLst>
                                    <p:animEffect transition="out" filter="wipe(down)">
                                      <p:cBhvr>
                                        <p:cTn id="14" dur="3250"/>
                                        <p:tgtEl>
                                          <p:spTgt spid="9"/>
                                        </p:tgtEl>
                                      </p:cBhvr>
                                    </p:animEffect>
                                    <p:set>
                                      <p:cBhvr>
                                        <p:cTn id="15" dur="1" fill="hold">
                                          <p:stCondLst>
                                            <p:cond delay="3249"/>
                                          </p:stCondLst>
                                        </p:cTn>
                                        <p:tgtEl>
                                          <p:spTgt spid="9"/>
                                        </p:tgtEl>
                                        <p:attrNameLst>
                                          <p:attrName>style.visibility</p:attrName>
                                        </p:attrNameLst>
                                      </p:cBhvr>
                                      <p:to>
                                        <p:strVal val="hidden"/>
                                      </p:to>
                                    </p:set>
                                  </p:childTnLst>
                                </p:cTn>
                              </p:par>
                            </p:childTnLst>
                          </p:cTn>
                        </p:par>
                        <p:par>
                          <p:cTn id="16" fill="hold">
                            <p:stCondLst>
                              <p:cond delay="25750"/>
                            </p:stCondLst>
                            <p:childTnLst>
                              <p:par>
                                <p:cTn id="17" presetID="22" presetClass="exit" presetSubtype="4" repeatCount="0" fill="hold" nodeType="afterEffect">
                                  <p:stCondLst>
                                    <p:cond delay="10000"/>
                                  </p:stCondLst>
                                  <p:childTnLst>
                                    <p:animEffect transition="out" filter="wipe(down)">
                                      <p:cBhvr>
                                        <p:cTn id="18" dur="3250"/>
                                        <p:tgtEl>
                                          <p:spTgt spid="10"/>
                                        </p:tgtEl>
                                      </p:cBhvr>
                                    </p:animEffect>
                                    <p:set>
                                      <p:cBhvr>
                                        <p:cTn id="19" dur="1" fill="hold">
                                          <p:stCondLst>
                                            <p:cond delay="3249"/>
                                          </p:stCondLst>
                                        </p:cTn>
                                        <p:tgtEl>
                                          <p:spTgt spid="10"/>
                                        </p:tgtEl>
                                        <p:attrNameLst>
                                          <p:attrName>style.visibility</p:attrName>
                                        </p:attrNameLst>
                                      </p:cBhvr>
                                      <p:to>
                                        <p:strVal val="hidden"/>
                                      </p:to>
                                    </p:set>
                                  </p:childTnLst>
                                </p:cTn>
                              </p:par>
                            </p:childTnLst>
                          </p:cTn>
                        </p:par>
                        <p:par>
                          <p:cTn id="20" fill="hold">
                            <p:stCondLst>
                              <p:cond delay="39000"/>
                            </p:stCondLst>
                            <p:childTnLst>
                              <p:par>
                                <p:cTn id="21" presetID="22" presetClass="exit" presetSubtype="4" repeatCount="0" fill="hold" nodeType="afterEffect">
                                  <p:stCondLst>
                                    <p:cond delay="10000"/>
                                  </p:stCondLst>
                                  <p:childTnLst>
                                    <p:animEffect transition="out" filter="wipe(down)">
                                      <p:cBhvr>
                                        <p:cTn id="22" dur="3250"/>
                                        <p:tgtEl>
                                          <p:spTgt spid="11"/>
                                        </p:tgtEl>
                                      </p:cBhvr>
                                    </p:animEffect>
                                    <p:set>
                                      <p:cBhvr>
                                        <p:cTn id="23" dur="1" fill="hold">
                                          <p:stCondLst>
                                            <p:cond delay="3249"/>
                                          </p:stCondLst>
                                        </p:cTn>
                                        <p:tgtEl>
                                          <p:spTgt spid="11"/>
                                        </p:tgtEl>
                                        <p:attrNameLst>
                                          <p:attrName>style.visibility</p:attrName>
                                        </p:attrNameLst>
                                      </p:cBhvr>
                                      <p:to>
                                        <p:strVal val="hidden"/>
                                      </p:to>
                                    </p:set>
                                  </p:childTnLst>
                                </p:cTn>
                              </p:par>
                            </p:childTnLst>
                          </p:cTn>
                        </p:par>
                        <p:par>
                          <p:cTn id="24" fill="hold">
                            <p:stCondLst>
                              <p:cond delay="52250"/>
                            </p:stCondLst>
                            <p:childTnLst>
                              <p:par>
                                <p:cTn id="25" presetID="22" presetClass="exit" presetSubtype="4" repeatCount="0" fill="hold" nodeType="afterEffect">
                                  <p:stCondLst>
                                    <p:cond delay="0"/>
                                  </p:stCondLst>
                                  <p:childTnLst>
                                    <p:animEffect transition="out" filter="wipe(down)">
                                      <p:cBhvr>
                                        <p:cTn id="26" dur="3250"/>
                                        <p:tgtEl>
                                          <p:spTgt spid="10"/>
                                        </p:tgtEl>
                                      </p:cBhvr>
                                    </p:animEffect>
                                    <p:set>
                                      <p:cBhvr>
                                        <p:cTn id="27" dur="1" fill="hold">
                                          <p:stCondLst>
                                            <p:cond delay="3249"/>
                                          </p:stCondLst>
                                        </p:cTn>
                                        <p:tgtEl>
                                          <p:spTgt spid="10"/>
                                        </p:tgtEl>
                                        <p:attrNameLst>
                                          <p:attrName>style.visibility</p:attrName>
                                        </p:attrNameLst>
                                      </p:cBhvr>
                                      <p:to>
                                        <p:strVal val="hidden"/>
                                      </p:to>
                                    </p:set>
                                  </p:childTnLst>
                                </p:cTn>
                              </p:par>
                            </p:childTnLst>
                          </p:cTn>
                        </p:par>
                        <p:par>
                          <p:cTn id="28" fill="hold">
                            <p:stCondLst>
                              <p:cond delay="55500"/>
                            </p:stCondLst>
                            <p:childTnLst>
                              <p:par>
                                <p:cTn id="29" presetID="22" presetClass="exit" presetSubtype="4" repeatCount="0" fill="hold" nodeType="afterEffect">
                                  <p:stCondLst>
                                    <p:cond delay="10000"/>
                                  </p:stCondLst>
                                  <p:childTnLst>
                                    <p:animEffect transition="out" filter="wipe(down)">
                                      <p:cBhvr>
                                        <p:cTn id="30" dur="4000"/>
                                        <p:tgtEl>
                                          <p:spTgt spid="2"/>
                                        </p:tgtEl>
                                      </p:cBhvr>
                                    </p:animEffect>
                                    <p:set>
                                      <p:cBhvr>
                                        <p:cTn id="31" dur="1" fill="hold">
                                          <p:stCondLst>
                                            <p:cond delay="3999"/>
                                          </p:stCondLst>
                                        </p:cTn>
                                        <p:tgtEl>
                                          <p:spTgt spid="2"/>
                                        </p:tgtEl>
                                        <p:attrNameLst>
                                          <p:attrName>style.visibility</p:attrName>
                                        </p:attrNameLst>
                                      </p:cBhvr>
                                      <p:to>
                                        <p:strVal val="hidden"/>
                                      </p:to>
                                    </p:set>
                                  </p:childTnLst>
                                </p:cTn>
                              </p:par>
                            </p:childTnLst>
                          </p:cTn>
                        </p:par>
                        <p:par>
                          <p:cTn id="32" fill="hold">
                            <p:stCondLst>
                              <p:cond delay="69500"/>
                            </p:stCondLst>
                            <p:childTnLst>
                              <p:par>
                                <p:cTn id="33" presetID="22" presetClass="exit" presetSubtype="4" repeatCount="0" fill="hold" nodeType="afterEffect">
                                  <p:stCondLst>
                                    <p:cond delay="10500"/>
                                  </p:stCondLst>
                                  <p:childTnLst>
                                    <p:animEffect transition="out" filter="wipe(down)">
                                      <p:cBhvr>
                                        <p:cTn id="34" dur="4000"/>
                                        <p:tgtEl>
                                          <p:spTgt spid="3"/>
                                        </p:tgtEl>
                                      </p:cBhvr>
                                    </p:animEffect>
                                    <p:set>
                                      <p:cBhvr>
                                        <p:cTn id="35" dur="1" fill="hold">
                                          <p:stCondLst>
                                            <p:cond delay="3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31000">
              <a:schemeClr val="accent1"/>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descr="dentalpoem.png"/>
          <p:cNvPicPr>
            <a:picLocks noChangeAspect="1"/>
          </p:cNvPicPr>
          <p:nvPr/>
        </p:nvPicPr>
        <p:blipFill rotWithShape="1">
          <a:blip r:embed="rId3">
            <a:extLst>
              <a:ext uri="{28A0092B-C50C-407E-A947-70E740481C1C}">
                <a14:useLocalDpi xmlns:a14="http://schemas.microsoft.com/office/drawing/2010/main" val="0"/>
              </a:ext>
            </a:extLst>
          </a:blip>
          <a:srcRect t="1599"/>
          <a:stretch/>
        </p:blipFill>
        <p:spPr>
          <a:xfrm>
            <a:off x="760676" y="877300"/>
            <a:ext cx="10603250" cy="6013989"/>
          </a:xfrm>
          <a:prstGeom prst="rect">
            <a:avLst/>
          </a:prstGeom>
        </p:spPr>
      </p:pic>
      <p:sp>
        <p:nvSpPr>
          <p:cNvPr id="6" name="TextBox 5"/>
          <p:cNvSpPr txBox="1"/>
          <p:nvPr/>
        </p:nvSpPr>
        <p:spPr>
          <a:xfrm>
            <a:off x="171530" y="67625"/>
            <a:ext cx="11846999" cy="830997"/>
          </a:xfrm>
          <a:prstGeom prst="rect">
            <a:avLst/>
          </a:prstGeom>
          <a:noFill/>
        </p:spPr>
        <p:txBody>
          <a:bodyPr wrap="square" rtlCol="0">
            <a:spAutoFit/>
          </a:bodyPr>
          <a:lstStyle/>
          <a:p>
            <a:pPr algn="ctr"/>
            <a:r>
              <a:rPr lang="en-US" sz="2400" b="1" dirty="0">
                <a:solidFill>
                  <a:srgbClr val="FF0000"/>
                </a:solidFill>
                <a:latin typeface="Arial Black"/>
                <a:cs typeface="Arial Black"/>
              </a:rPr>
              <a:t>Poetic Advice to guide your</a:t>
            </a:r>
          </a:p>
          <a:p>
            <a:pPr algn="ctr"/>
            <a:r>
              <a:rPr lang="en-US" sz="2400" b="1" dirty="0">
                <a:solidFill>
                  <a:srgbClr val="FF0000"/>
                </a:solidFill>
                <a:latin typeface="Arial Black"/>
                <a:cs typeface="Arial Black"/>
              </a:rPr>
              <a:t>Food Choices While Wearing Braces </a:t>
            </a:r>
          </a:p>
        </p:txBody>
      </p:sp>
    </p:spTree>
    <p:extLst>
      <p:ext uri="{BB962C8B-B14F-4D97-AF65-F5344CB8AC3E}">
        <p14:creationId xmlns:p14="http://schemas.microsoft.com/office/powerpoint/2010/main" val="1282634176"/>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rdmar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6689" y="932744"/>
            <a:ext cx="6750756" cy="2893181"/>
          </a:xfrm>
          <a:prstGeom prst="rect">
            <a:avLst/>
          </a:prstGeom>
        </p:spPr>
      </p:pic>
      <p:sp>
        <p:nvSpPr>
          <p:cNvPr id="3" name="TextBox 2"/>
          <p:cNvSpPr txBox="1"/>
          <p:nvPr/>
        </p:nvSpPr>
        <p:spPr>
          <a:xfrm>
            <a:off x="197556" y="3570111"/>
            <a:ext cx="11782777" cy="2800767"/>
          </a:xfrm>
          <a:prstGeom prst="rect">
            <a:avLst/>
          </a:prstGeom>
          <a:noFill/>
        </p:spPr>
        <p:txBody>
          <a:bodyPr wrap="square" rtlCol="0">
            <a:spAutoFit/>
          </a:bodyPr>
          <a:lstStyle/>
          <a:p>
            <a:pPr algn="ctr"/>
            <a:r>
              <a:rPr lang="en-US" sz="4400" dirty="0">
                <a:solidFill>
                  <a:srgbClr val="FF0080"/>
                </a:solidFill>
              </a:rPr>
              <a:t>Your local resource for farm-fresh produce! </a:t>
            </a:r>
          </a:p>
          <a:p>
            <a:pPr algn="ctr"/>
            <a:r>
              <a:rPr lang="en-US" sz="4400" dirty="0"/>
              <a:t>Join us in Lititz Springs Park </a:t>
            </a:r>
          </a:p>
          <a:p>
            <a:pPr algn="ctr"/>
            <a:r>
              <a:rPr lang="en-US" sz="4400" dirty="0"/>
              <a:t>every Thursday from mid-May through October.</a:t>
            </a:r>
          </a:p>
          <a:p>
            <a:pPr algn="ctr"/>
            <a:r>
              <a:rPr lang="en-US" sz="4400" dirty="0">
                <a:solidFill>
                  <a:srgbClr val="FF0080"/>
                </a:solidFill>
              </a:rPr>
              <a:t>4:30pm - dusk  </a:t>
            </a:r>
          </a:p>
        </p:txBody>
      </p:sp>
    </p:spTree>
    <p:extLst>
      <p:ext uri="{BB962C8B-B14F-4D97-AF65-F5344CB8AC3E}">
        <p14:creationId xmlns:p14="http://schemas.microsoft.com/office/powerpoint/2010/main" val="3209489283"/>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 calcmode="lin" valueType="num">
                                      <p:cBhvr>
                                        <p:cTn id="9" dur="2000" fill="hold"/>
                                        <p:tgtEl>
                                          <p:spTgt spid="2"/>
                                        </p:tgtEl>
                                        <p:attrNameLst>
                                          <p:attrName>style.rotation</p:attrName>
                                        </p:attrNameLst>
                                      </p:cBhvr>
                                      <p:tavLst>
                                        <p:tav tm="0">
                                          <p:val>
                                            <p:fltVal val="90"/>
                                          </p:val>
                                        </p:tav>
                                        <p:tav tm="100000">
                                          <p:val>
                                            <p:fltVal val="0"/>
                                          </p:val>
                                        </p:tav>
                                      </p:tavLst>
                                    </p:anim>
                                    <p:animEffect transition="in" filter="fade">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2876" y="-492402"/>
            <a:ext cx="12554876" cy="761928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button.JPG"/>
          <p:cNvPicPr>
            <a:picLocks noChangeAspect="1"/>
          </p:cNvPicPr>
          <p:nvPr/>
        </p:nvPicPr>
        <p:blipFill rotWithShape="1">
          <a:blip r:embed="rId2">
            <a:extLst>
              <a:ext uri="{28A0092B-C50C-407E-A947-70E740481C1C}">
                <a14:useLocalDpi xmlns:a14="http://schemas.microsoft.com/office/drawing/2010/main" val="0"/>
              </a:ext>
            </a:extLst>
          </a:blip>
          <a:srcRect l="61171" t="11828" r="7293" b="50135"/>
          <a:stretch/>
        </p:blipFill>
        <p:spPr>
          <a:xfrm rot="5400000">
            <a:off x="5338331" y="312172"/>
            <a:ext cx="6543766" cy="5919422"/>
          </a:xfrm>
          <a:prstGeom prst="rect">
            <a:avLst/>
          </a:prstGeom>
          <a:ln>
            <a:noFill/>
          </a:ln>
          <a:effectLst>
            <a:softEdge rad="112500"/>
          </a:effectLst>
        </p:spPr>
      </p:pic>
      <p:sp>
        <p:nvSpPr>
          <p:cNvPr id="9" name="TextBox 8"/>
          <p:cNvSpPr txBox="1"/>
          <p:nvPr/>
        </p:nvSpPr>
        <p:spPr>
          <a:xfrm>
            <a:off x="0" y="77748"/>
            <a:ext cx="5365386" cy="5853910"/>
          </a:xfrm>
          <a:prstGeom prst="rect">
            <a:avLst/>
          </a:prstGeom>
          <a:noFill/>
        </p:spPr>
        <p:txBody>
          <a:bodyPr wrap="square" rtlCol="0">
            <a:spAutoFit/>
          </a:bodyPr>
          <a:lstStyle/>
          <a:p>
            <a:pPr algn="ctr">
              <a:lnSpc>
                <a:spcPct val="140000"/>
              </a:lnSpc>
            </a:pPr>
            <a:r>
              <a:rPr lang="en-US" sz="5400" b="1" dirty="0">
                <a:solidFill>
                  <a:schemeClr val="accent1"/>
                </a:solidFill>
              </a:rPr>
              <a:t>Ask us how </a:t>
            </a:r>
          </a:p>
          <a:p>
            <a:pPr algn="ctr">
              <a:lnSpc>
                <a:spcPct val="140000"/>
              </a:lnSpc>
            </a:pPr>
            <a:r>
              <a:rPr lang="en-US" sz="5400" b="1" dirty="0">
                <a:solidFill>
                  <a:schemeClr val="accent1"/>
                </a:solidFill>
              </a:rPr>
              <a:t>we can help </a:t>
            </a:r>
          </a:p>
          <a:p>
            <a:pPr algn="ctr">
              <a:lnSpc>
                <a:spcPct val="140000"/>
              </a:lnSpc>
            </a:pPr>
            <a:r>
              <a:rPr lang="en-US" sz="5400" b="1" dirty="0">
                <a:solidFill>
                  <a:schemeClr val="accent1"/>
                </a:solidFill>
              </a:rPr>
              <a:t>improve </a:t>
            </a:r>
          </a:p>
          <a:p>
            <a:pPr algn="ctr">
              <a:lnSpc>
                <a:spcPct val="140000"/>
              </a:lnSpc>
            </a:pPr>
            <a:r>
              <a:rPr lang="en-US" sz="5400" b="1" dirty="0">
                <a:solidFill>
                  <a:schemeClr val="accent1"/>
                </a:solidFill>
              </a:rPr>
              <a:t>your </a:t>
            </a:r>
          </a:p>
          <a:p>
            <a:pPr algn="ctr">
              <a:lnSpc>
                <a:spcPct val="140000"/>
              </a:lnSpc>
            </a:pPr>
            <a:r>
              <a:rPr lang="en-US" sz="5400" b="1" dirty="0">
                <a:solidFill>
                  <a:schemeClr val="accent1"/>
                </a:solidFill>
              </a:rPr>
              <a:t>Smile!  </a:t>
            </a:r>
          </a:p>
        </p:txBody>
      </p:sp>
    </p:spTree>
    <p:extLst>
      <p:ext uri="{BB962C8B-B14F-4D97-AF65-F5344CB8AC3E}">
        <p14:creationId xmlns:p14="http://schemas.microsoft.com/office/powerpoint/2010/main" val="2621441639"/>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 calcmode="lin" valueType="num">
                                      <p:cBhvr>
                                        <p:cTn id="9" dur="5000" fill="hold"/>
                                        <p:tgtEl>
                                          <p:spTgt spid="3"/>
                                        </p:tgtEl>
                                        <p:attrNameLst>
                                          <p:attrName>style.rotation</p:attrName>
                                        </p:attrNameLst>
                                      </p:cBhvr>
                                      <p:tavLst>
                                        <p:tav tm="0">
                                          <p:val>
                                            <p:fltVal val="360"/>
                                          </p:val>
                                        </p:tav>
                                        <p:tav tm="100000">
                                          <p:val>
                                            <p:fltVal val="0"/>
                                          </p:val>
                                        </p:tav>
                                      </p:tavLst>
                                    </p:anim>
                                    <p:animEffect transition="in" filter="fade">
                                      <p:cBhvr>
                                        <p:cTn id="10"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31000">
              <a:schemeClr val="accent1"/>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descr="smiling-ki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8146815"/>
          </a:xfrm>
          <a:prstGeom prst="rect">
            <a:avLst/>
          </a:prstGeom>
        </p:spPr>
      </p:pic>
      <p:sp>
        <p:nvSpPr>
          <p:cNvPr id="5" name="TextBox 4"/>
          <p:cNvSpPr txBox="1"/>
          <p:nvPr/>
        </p:nvSpPr>
        <p:spPr>
          <a:xfrm>
            <a:off x="214231" y="5811224"/>
            <a:ext cx="11697516" cy="789960"/>
          </a:xfrm>
          <a:prstGeom prst="rect">
            <a:avLst/>
          </a:prstGeom>
          <a:noFill/>
        </p:spPr>
        <p:txBody>
          <a:bodyPr wrap="square" rtlCol="0">
            <a:spAutoFit/>
          </a:bodyPr>
          <a:lstStyle/>
          <a:p>
            <a:pPr algn="ctr">
              <a:lnSpc>
                <a:spcPct val="150000"/>
              </a:lnSpc>
            </a:pPr>
            <a:r>
              <a:rPr lang="en-US" sz="3200" dirty="0">
                <a:solidFill>
                  <a:schemeClr val="bg1"/>
                </a:solidFill>
                <a:effectLst>
                  <a:outerShdw blurRad="50800" dist="38100" dir="18900000" algn="bl" rotWithShape="0">
                    <a:prstClr val="black">
                      <a:alpha val="40000"/>
                    </a:prstClr>
                  </a:outerShdw>
                </a:effectLst>
                <a:latin typeface="Cooper Black"/>
                <a:cs typeface="Cooper Black"/>
              </a:rPr>
              <a:t>A smile is a curve that straightens everything out!</a:t>
            </a:r>
          </a:p>
        </p:txBody>
      </p:sp>
    </p:spTree>
    <p:extLst>
      <p:ext uri="{BB962C8B-B14F-4D97-AF65-F5344CB8AC3E}">
        <p14:creationId xmlns:p14="http://schemas.microsoft.com/office/powerpoint/2010/main" val="3273701724"/>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nodeType="afterEffect">
                                  <p:stCondLst>
                                    <p:cond delay="0"/>
                                  </p:stCondLst>
                                  <p:iterate type="lt">
                                    <p:tmPct val="50000"/>
                                  </p:iterate>
                                  <p:childTnLst>
                                    <p:set>
                                      <p:cBhvr>
                                        <p:cTn id="6" dur="1" fill="hold">
                                          <p:stCondLst>
                                            <p:cond delay="0"/>
                                          </p:stCondLst>
                                        </p:cTn>
                                        <p:tgtEl>
                                          <p:spTgt spid="5">
                                            <p:txEl>
                                              <p:pRg st="0" end="0"/>
                                            </p:txEl>
                                          </p:spTgt>
                                        </p:tgtEl>
                                        <p:attrNameLst>
                                          <p:attrName>style.visibility</p:attrName>
                                        </p:attrNameLst>
                                      </p:cBhvr>
                                      <p:to>
                                        <p:strVal val="visible"/>
                                      </p:to>
                                    </p:set>
                                    <p:set>
                                      <p:cBhvr>
                                        <p:cTn id="7" dur="455" fill="hold">
                                          <p:stCondLst>
                                            <p:cond delay="0"/>
                                          </p:stCondLst>
                                        </p:cTn>
                                        <p:tgtEl>
                                          <p:spTgt spid="5">
                                            <p:txEl>
                                              <p:pRg st="0" end="0"/>
                                            </p:txEl>
                                          </p:spTgt>
                                        </p:tgtEl>
                                        <p:attrNameLst>
                                          <p:attrName>style.rotation</p:attrName>
                                        </p:attrNameLst>
                                      </p:cBhvr>
                                      <p:to>
                                        <p:strVal val="-45.0"/>
                                      </p:to>
                                    </p:set>
                                    <p:anim calcmode="lin" valueType="num">
                                      <p:cBhvr>
                                        <p:cTn id="8" dur="455" fill="hold">
                                          <p:stCondLst>
                                            <p:cond delay="455"/>
                                          </p:stCondLst>
                                        </p:cTn>
                                        <p:tgtEl>
                                          <p:spTgt spid="5">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5">
                                            <p:txEl>
                                              <p:pRg st="0" end="0"/>
                                            </p:txEl>
                                          </p:spTgt>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5">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5">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8" presetClass="entr" presetSubtype="0" accel="50000" fill="hold" nodeType="clickEffect">
                                  <p:stCondLst>
                                    <p:cond delay="0"/>
                                  </p:stCondLst>
                                  <p:iterate type="lt">
                                    <p:tmPct val="50000"/>
                                  </p:iterate>
                                  <p:childTnLst>
                                    <p:set>
                                      <p:cBhvr>
                                        <p:cTn id="15" dur="1" fill="hold">
                                          <p:stCondLst>
                                            <p:cond delay="0"/>
                                          </p:stCondLst>
                                        </p:cTn>
                                        <p:tgtEl>
                                          <p:spTgt spid="5">
                                            <p:txEl>
                                              <p:pRg st="0" end="0"/>
                                            </p:txEl>
                                          </p:spTgt>
                                        </p:tgtEl>
                                        <p:attrNameLst>
                                          <p:attrName>style.visibility</p:attrName>
                                        </p:attrNameLst>
                                      </p:cBhvr>
                                      <p:to>
                                        <p:strVal val="visible"/>
                                      </p:to>
                                    </p:set>
                                    <p:set>
                                      <p:cBhvr>
                                        <p:cTn id="16" dur="455" fill="hold">
                                          <p:stCondLst>
                                            <p:cond delay="0"/>
                                          </p:stCondLst>
                                        </p:cTn>
                                        <p:tgtEl>
                                          <p:spTgt spid="5">
                                            <p:txEl>
                                              <p:pRg st="0" end="0"/>
                                            </p:txEl>
                                          </p:spTgt>
                                        </p:tgtEl>
                                        <p:attrNameLst>
                                          <p:attrName>style.rotation</p:attrName>
                                        </p:attrNameLst>
                                      </p:cBhvr>
                                      <p:to>
                                        <p:strVal val="-45.0"/>
                                      </p:to>
                                    </p:set>
                                    <p:anim calcmode="lin" valueType="num">
                                      <p:cBhvr>
                                        <p:cTn id="17" dur="455" fill="hold">
                                          <p:stCondLst>
                                            <p:cond delay="455"/>
                                          </p:stCondLst>
                                        </p:cTn>
                                        <p:tgtEl>
                                          <p:spTgt spid="5">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8" dur="455" fill="hold">
                                          <p:stCondLst>
                                            <p:cond delay="0"/>
                                          </p:stCondLst>
                                        </p:cTn>
                                        <p:tgtEl>
                                          <p:spTgt spid="5">
                                            <p:txEl>
                                              <p:pRg st="0" end="0"/>
                                            </p:txEl>
                                          </p:spTgt>
                                        </p:tgtEl>
                                        <p:attrNameLst>
                                          <p:attrName>ppt_y</p:attrName>
                                        </p:attrNameLst>
                                      </p:cBhvr>
                                      <p:tavLst>
                                        <p:tav tm="0">
                                          <p:val>
                                            <p:strVal val="#ppt_y-1"/>
                                          </p:val>
                                        </p:tav>
                                        <p:tav tm="100000">
                                          <p:val>
                                            <p:strVal val="#ppt_y-(0.354*#ppt_w-0.172*#ppt_h)"/>
                                          </p:val>
                                        </p:tav>
                                      </p:tavLst>
                                    </p:anim>
                                    <p:anim calcmode="lin" valueType="num">
                                      <p:cBhvr>
                                        <p:cTn id="19" dur="156" decel="50000" autoRev="1" fill="hold">
                                          <p:stCondLst>
                                            <p:cond delay="455"/>
                                          </p:stCondLst>
                                        </p:cTn>
                                        <p:tgtEl>
                                          <p:spTgt spid="5">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20" dur="136" fill="hold">
                                          <p:stCondLst>
                                            <p:cond delay="864"/>
                                          </p:stCondLst>
                                        </p:cTn>
                                        <p:tgtEl>
                                          <p:spTgt spid="5">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 y="0"/>
            <a:ext cx="12827726" cy="8563010"/>
          </a:xfrm>
          <a:prstGeom prst="rect">
            <a:avLst/>
          </a:prstGeom>
        </p:spPr>
      </p:pic>
      <p:sp>
        <p:nvSpPr>
          <p:cNvPr id="4" name="TextBox 3"/>
          <p:cNvSpPr txBox="1"/>
          <p:nvPr/>
        </p:nvSpPr>
        <p:spPr>
          <a:xfrm>
            <a:off x="994623" y="793884"/>
            <a:ext cx="10944828" cy="1938992"/>
          </a:xfrm>
          <a:prstGeom prst="rect">
            <a:avLst/>
          </a:prstGeom>
          <a:solidFill>
            <a:schemeClr val="bg1">
              <a:alpha val="17000"/>
            </a:schemeClr>
          </a:solidFill>
        </p:spPr>
        <p:txBody>
          <a:bodyPr wrap="square" rtlCol="0">
            <a:spAutoFit/>
          </a:bodyPr>
          <a:lstStyle/>
          <a:p>
            <a:pPr algn="ctr"/>
            <a:r>
              <a:rPr lang="en-US" sz="6000" b="1" dirty="0">
                <a:solidFill>
                  <a:schemeClr val="bg1"/>
                </a:solidFill>
              </a:rPr>
              <a:t>AUTUMN</a:t>
            </a:r>
            <a:r>
              <a:rPr lang="en-US" sz="6000" b="1" dirty="0"/>
              <a:t> </a:t>
            </a:r>
          </a:p>
          <a:p>
            <a:pPr algn="ctr"/>
            <a:r>
              <a:rPr lang="en-US" sz="6000" b="1" dirty="0">
                <a:solidFill>
                  <a:schemeClr val="bg1"/>
                </a:solidFill>
              </a:rPr>
              <a:t>one of the most colorful seasons!</a:t>
            </a:r>
          </a:p>
        </p:txBody>
      </p:sp>
    </p:spTree>
    <p:extLst>
      <p:ext uri="{BB962C8B-B14F-4D97-AF65-F5344CB8AC3E}">
        <p14:creationId xmlns:p14="http://schemas.microsoft.com/office/powerpoint/2010/main" val="2000345838"/>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500"/>
                                        <p:tgtEl>
                                          <p:spTgt spid="4">
                                            <p:txEl>
                                              <p:pRg st="0" end="0"/>
                                            </p:txEl>
                                          </p:spTgt>
                                        </p:tgtEl>
                                      </p:cBhvr>
                                    </p:animEffect>
                                  </p:childTnLst>
                                </p:cTn>
                              </p:par>
                            </p:childTnLst>
                          </p:cTn>
                        </p:par>
                        <p:par>
                          <p:cTn id="9" fill="hold">
                            <p:stCondLst>
                              <p:cond delay="5500"/>
                            </p:stCondLst>
                            <p:childTnLst>
                              <p:par>
                                <p:cTn id="10" presetID="12" presetClass="entr" presetSubtype="4" fill="hold" nodeType="after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additive="base">
                                        <p:cTn id="12" dur="5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13" dur="5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ld red toothbrush.jpg">
            <a:extLst>
              <a:ext uri="{FF2B5EF4-FFF2-40B4-BE49-F238E27FC236}">
                <a16:creationId xmlns:a16="http://schemas.microsoft.com/office/drawing/2014/main" id="{63B6038A-83CB-E048-B040-A3C6532B1D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2808" y="2499179"/>
            <a:ext cx="5354335" cy="3962209"/>
          </a:xfrm>
          <a:prstGeom prst="rect">
            <a:avLst/>
          </a:prstGeom>
        </p:spPr>
      </p:pic>
      <p:sp>
        <p:nvSpPr>
          <p:cNvPr id="3" name="TextBox 2"/>
          <p:cNvSpPr txBox="1"/>
          <p:nvPr/>
        </p:nvSpPr>
        <p:spPr>
          <a:xfrm>
            <a:off x="324348" y="156526"/>
            <a:ext cx="11867652" cy="6647974"/>
          </a:xfrm>
          <a:prstGeom prst="rect">
            <a:avLst/>
          </a:prstGeom>
          <a:noFill/>
        </p:spPr>
        <p:txBody>
          <a:bodyPr wrap="square" rtlCol="0">
            <a:spAutoFit/>
          </a:bodyPr>
          <a:lstStyle/>
          <a:p>
            <a:r>
              <a:rPr lang="en-US" sz="6000" b="1" dirty="0">
                <a:solidFill>
                  <a:srgbClr val="FF0000"/>
                </a:solidFill>
                <a:latin typeface="Arial"/>
                <a:cs typeface="Arial"/>
              </a:rPr>
              <a:t>Time for something new?</a:t>
            </a:r>
          </a:p>
          <a:p>
            <a:r>
              <a:rPr lang="en-US" sz="3200" dirty="0">
                <a:latin typeface="Arial"/>
                <a:cs typeface="Arial"/>
              </a:rPr>
              <a:t>Evaluate your toothbrush as well</a:t>
            </a:r>
            <a:r>
              <a:rPr lang="en-US" sz="4400" dirty="0">
                <a:latin typeface="Arial"/>
                <a:cs typeface="Arial"/>
              </a:rPr>
              <a:t>.</a:t>
            </a:r>
          </a:p>
          <a:p>
            <a:endParaRPr lang="en-US" sz="4400" dirty="0">
              <a:latin typeface="Arial"/>
              <a:cs typeface="Arial"/>
            </a:endParaRPr>
          </a:p>
          <a:p>
            <a:r>
              <a:rPr lang="en-US" sz="4400" b="1" dirty="0">
                <a:solidFill>
                  <a:srgbClr val="FF0000"/>
                </a:solidFill>
                <a:latin typeface="Arial"/>
                <a:cs typeface="Arial"/>
              </a:rPr>
              <a:t>Retainers should be </a:t>
            </a:r>
          </a:p>
          <a:p>
            <a:r>
              <a:rPr lang="en-US" sz="4400" b="1" dirty="0">
                <a:solidFill>
                  <a:srgbClr val="FF0000"/>
                </a:solidFill>
                <a:latin typeface="Arial"/>
                <a:cs typeface="Arial"/>
              </a:rPr>
              <a:t>replaced every 3 years </a:t>
            </a:r>
          </a:p>
          <a:p>
            <a:r>
              <a:rPr lang="en-US" sz="4400" b="1" dirty="0">
                <a:solidFill>
                  <a:srgbClr val="FF0000"/>
                </a:solidFill>
                <a:latin typeface="Arial"/>
                <a:cs typeface="Arial"/>
              </a:rPr>
              <a:t>for best fit and for hygiene.</a:t>
            </a:r>
            <a:r>
              <a:rPr lang="en-US" sz="4400" dirty="0">
                <a:solidFill>
                  <a:srgbClr val="FF0000"/>
                </a:solidFill>
                <a:latin typeface="Arial"/>
                <a:cs typeface="Arial"/>
              </a:rPr>
              <a:t>  </a:t>
            </a:r>
          </a:p>
          <a:p>
            <a:endParaRPr lang="en-US" sz="4400" dirty="0">
              <a:latin typeface="Arial"/>
              <a:cs typeface="Arial"/>
            </a:endParaRPr>
          </a:p>
          <a:p>
            <a:r>
              <a:rPr lang="en-US" sz="2800" dirty="0">
                <a:latin typeface="Arial"/>
                <a:cs typeface="Arial"/>
              </a:rPr>
              <a:t>If anyone in your family needs a new retainer, </a:t>
            </a:r>
          </a:p>
          <a:p>
            <a:r>
              <a:rPr lang="en-US" sz="2800" dirty="0">
                <a:latin typeface="Arial"/>
                <a:cs typeface="Arial"/>
              </a:rPr>
              <a:t>ask us today. We can digitally scan your teeth </a:t>
            </a:r>
          </a:p>
          <a:p>
            <a:r>
              <a:rPr lang="en-US" sz="2800" dirty="0">
                <a:latin typeface="Arial"/>
                <a:cs typeface="Arial"/>
              </a:rPr>
              <a:t>(no more goopy impressions) and get retainers to you within days. </a:t>
            </a:r>
          </a:p>
          <a:p>
            <a:endParaRPr lang="en-US" dirty="0"/>
          </a:p>
        </p:txBody>
      </p:sp>
      <p:pic>
        <p:nvPicPr>
          <p:cNvPr id="5" name="Picture 4">
            <a:extLst>
              <a:ext uri="{FF2B5EF4-FFF2-40B4-BE49-F238E27FC236}">
                <a16:creationId xmlns:a16="http://schemas.microsoft.com/office/drawing/2014/main" id="{2A6436E4-C53A-9E48-A9BC-656949B03366}"/>
              </a:ext>
            </a:extLst>
          </p:cNvPr>
          <p:cNvPicPr>
            <a:picLocks noChangeAspect="1"/>
          </p:cNvPicPr>
          <p:nvPr/>
        </p:nvPicPr>
        <p:blipFill>
          <a:blip r:embed="rId3"/>
          <a:stretch>
            <a:fillRect/>
          </a:stretch>
        </p:blipFill>
        <p:spPr>
          <a:xfrm>
            <a:off x="6513317" y="1192702"/>
            <a:ext cx="5354335" cy="1826986"/>
          </a:xfrm>
          <a:prstGeom prst="rect">
            <a:avLst/>
          </a:prstGeom>
        </p:spPr>
      </p:pic>
    </p:spTree>
    <p:extLst>
      <p:ext uri="{BB962C8B-B14F-4D97-AF65-F5344CB8AC3E}">
        <p14:creationId xmlns:p14="http://schemas.microsoft.com/office/powerpoint/2010/main" val="4279247281"/>
      </p:ext>
    </p:extLst>
  </p:cSld>
  <p:clrMapOvr>
    <a:masterClrMapping/>
  </p:clrMapOvr>
  <mc:AlternateContent xmlns:mc="http://schemas.openxmlformats.org/markup-compatibility/2006" xmlns:p14="http://schemas.microsoft.com/office/powerpoint/2010/main">
    <mc:Choice Requires="p14">
      <p:transition spd="slow" p14:dur="5000" advClick="0" advTm="40000">
        <p14:ripple/>
      </p:transition>
    </mc:Choice>
    <mc:Fallback xmlns="">
      <p:transition xmlns:p14="http://schemas.microsoft.com/office/powerpoint/2010/main" spd="slow" advClick="0" advTm="4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p:tgtEl>
                                          <p:spTgt spid="5"/>
                                        </p:tgtEl>
                                        <p:attrNameLst>
                                          <p:attrName>ppt_x</p:attrName>
                                        </p:attrNameLst>
                                      </p:cBhvr>
                                      <p:tavLst>
                                        <p:tav tm="0">
                                          <p:val>
                                            <p:strVal val="#ppt_x+#ppt_w*1.125000"/>
                                          </p:val>
                                        </p:tav>
                                        <p:tav tm="100000">
                                          <p:val>
                                            <p:strVal val="#ppt_x"/>
                                          </p:val>
                                        </p:tav>
                                      </p:tavLst>
                                    </p:anim>
                                    <p:animEffect transition="in" filter="wipe(left)">
                                      <p:cBhvr>
                                        <p:cTn id="8"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iteproblem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1599" y="2425643"/>
            <a:ext cx="5969157" cy="2499135"/>
          </a:xfrm>
          <a:prstGeom prst="rect">
            <a:avLst/>
          </a:prstGeom>
        </p:spPr>
      </p:pic>
      <p:sp>
        <p:nvSpPr>
          <p:cNvPr id="2" name="Title 1"/>
          <p:cNvSpPr>
            <a:spLocks noGrp="1"/>
          </p:cNvSpPr>
          <p:nvPr>
            <p:ph type="title" idx="4294967295"/>
          </p:nvPr>
        </p:nvSpPr>
        <p:spPr>
          <a:xfrm>
            <a:off x="-1" y="1454973"/>
            <a:ext cx="12192001" cy="2308225"/>
          </a:xfrm>
        </p:spPr>
        <p:txBody>
          <a:bodyPr anchor="t">
            <a:normAutofit/>
          </a:bodyPr>
          <a:lstStyle/>
          <a:p>
            <a:pPr algn="ctr"/>
            <a:r>
              <a:rPr lang="en-US" sz="4000" dirty="0">
                <a:latin typeface="Arial Black"/>
                <a:cs typeface="Arial Black"/>
              </a:rPr>
              <a:t>An orthodontic evaluation </a:t>
            </a:r>
            <a:br>
              <a:rPr lang="en-US" sz="4000" dirty="0">
                <a:latin typeface="Arial Black"/>
                <a:cs typeface="Arial Black"/>
              </a:rPr>
            </a:br>
            <a:r>
              <a:rPr lang="en-US" sz="3100" dirty="0">
                <a:latin typeface="Arial Black"/>
                <a:cs typeface="Arial Black"/>
              </a:rPr>
              <a:t>will help determine bite problems such as:</a:t>
            </a:r>
          </a:p>
        </p:txBody>
      </p:sp>
      <p:sp>
        <p:nvSpPr>
          <p:cNvPr id="3" name="TextBox 2"/>
          <p:cNvSpPr txBox="1"/>
          <p:nvPr/>
        </p:nvSpPr>
        <p:spPr>
          <a:xfrm>
            <a:off x="2" y="-14111"/>
            <a:ext cx="12191999" cy="1569660"/>
          </a:xfrm>
          <a:prstGeom prst="rect">
            <a:avLst/>
          </a:prstGeom>
          <a:noFill/>
        </p:spPr>
        <p:txBody>
          <a:bodyPr wrap="square" rtlCol="0">
            <a:spAutoFit/>
          </a:bodyPr>
          <a:lstStyle/>
          <a:p>
            <a:pPr algn="ctr"/>
            <a:r>
              <a:rPr lang="en-US" sz="9600" b="1" dirty="0">
                <a:solidFill>
                  <a:srgbClr val="FF0000"/>
                </a:solidFill>
              </a:rPr>
              <a:t>At Age 7</a:t>
            </a:r>
          </a:p>
        </p:txBody>
      </p:sp>
      <p:pic>
        <p:nvPicPr>
          <p:cNvPr id="4" name="Picture 3" descr="group-of-kids-clipart-Happy_Kids_clipar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6222" y="4919180"/>
            <a:ext cx="5305778" cy="1938820"/>
          </a:xfrm>
          <a:prstGeom prst="rect">
            <a:avLst/>
          </a:prstGeom>
        </p:spPr>
      </p:pic>
      <p:pic>
        <p:nvPicPr>
          <p:cNvPr id="9" name="Picture 8" descr="group-of-kids-clipart-Happy_Kids_clipar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2423" y="4919180"/>
            <a:ext cx="5305778" cy="1938820"/>
          </a:xfrm>
          <a:prstGeom prst="rect">
            <a:avLst/>
          </a:prstGeom>
        </p:spPr>
      </p:pic>
      <p:pic>
        <p:nvPicPr>
          <p:cNvPr id="10" name="Picture 9" descr="group-of-kids-clipart-Happy_Kids_clipart.jpg"/>
          <p:cNvPicPr>
            <a:picLocks noChangeAspect="1"/>
          </p:cNvPicPr>
          <p:nvPr/>
        </p:nvPicPr>
        <p:blipFill rotWithShape="1">
          <a:blip r:embed="rId4">
            <a:extLst>
              <a:ext uri="{28A0092B-C50C-407E-A947-70E740481C1C}">
                <a14:useLocalDpi xmlns:a14="http://schemas.microsoft.com/office/drawing/2010/main" val="0"/>
              </a:ext>
            </a:extLst>
          </a:blip>
          <a:srcRect l="59893"/>
          <a:stretch/>
        </p:blipFill>
        <p:spPr>
          <a:xfrm>
            <a:off x="-585533" y="4919180"/>
            <a:ext cx="2127956" cy="1938820"/>
          </a:xfrm>
          <a:prstGeom prst="rect">
            <a:avLst/>
          </a:prstGeom>
        </p:spPr>
      </p:pic>
    </p:spTree>
    <p:extLst>
      <p:ext uri="{BB962C8B-B14F-4D97-AF65-F5344CB8AC3E}">
        <p14:creationId xmlns:p14="http://schemas.microsoft.com/office/powerpoint/2010/main" val="1807122087"/>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p:tgtEl>
                                          <p:spTgt spid="10"/>
                                        </p:tgtEl>
                                        <p:attrNameLst>
                                          <p:attrName>ppt_x</p:attrName>
                                        </p:attrNameLst>
                                      </p:cBhvr>
                                      <p:tavLst>
                                        <p:tav tm="0">
                                          <p:val>
                                            <p:strVal val="#ppt_x+#ppt_w*1.125000"/>
                                          </p:val>
                                        </p:tav>
                                        <p:tav tm="100000">
                                          <p:val>
                                            <p:strVal val="#ppt_x"/>
                                          </p:val>
                                        </p:tav>
                                      </p:tavLst>
                                    </p:anim>
                                    <p:animEffect transition="in" filter="wipe(left)">
                                      <p:cBhvr>
                                        <p:cTn id="8" dur="2000"/>
                                        <p:tgtEl>
                                          <p:spTgt spid="10"/>
                                        </p:tgtEl>
                                      </p:cBhvr>
                                    </p:animEffect>
                                  </p:childTnLst>
                                </p:cTn>
                              </p:par>
                              <p:par>
                                <p:cTn id="9" presetID="12" presetClass="entr" presetSubtype="2"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3000"/>
                                        <p:tgtEl>
                                          <p:spTgt spid="9"/>
                                        </p:tgtEl>
                                        <p:attrNameLst>
                                          <p:attrName>ppt_x</p:attrName>
                                        </p:attrNameLst>
                                      </p:cBhvr>
                                      <p:tavLst>
                                        <p:tav tm="0">
                                          <p:val>
                                            <p:strVal val="#ppt_x+#ppt_w*1.125000"/>
                                          </p:val>
                                        </p:tav>
                                        <p:tav tm="100000">
                                          <p:val>
                                            <p:strVal val="#ppt_x"/>
                                          </p:val>
                                        </p:tav>
                                      </p:tavLst>
                                    </p:anim>
                                    <p:animEffect transition="in" filter="wipe(left)">
                                      <p:cBhvr>
                                        <p:cTn id="12" dur="3000"/>
                                        <p:tgtEl>
                                          <p:spTgt spid="9"/>
                                        </p:tgtEl>
                                      </p:cBhvr>
                                    </p:animEffect>
                                  </p:childTnLst>
                                </p:cTn>
                              </p:par>
                              <p:par>
                                <p:cTn id="13" presetID="1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3000"/>
                                        <p:tgtEl>
                                          <p:spTgt spid="4"/>
                                        </p:tgtEl>
                                        <p:attrNameLst>
                                          <p:attrName>ppt_x</p:attrName>
                                        </p:attrNameLst>
                                      </p:cBhvr>
                                      <p:tavLst>
                                        <p:tav tm="0">
                                          <p:val>
                                            <p:strVal val="#ppt_x+#ppt_w*1.125000"/>
                                          </p:val>
                                        </p:tav>
                                        <p:tav tm="100000">
                                          <p:val>
                                            <p:strVal val="#ppt_x"/>
                                          </p:val>
                                        </p:tav>
                                      </p:tavLst>
                                    </p:anim>
                                    <p:animEffect transition="in" filter="wipe(left)">
                                      <p:cBhvr>
                                        <p:cTn id="16"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7105" y="5490215"/>
            <a:ext cx="12450569" cy="1367785"/>
          </a:xfrm>
          <a:prstGeom prst="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Mom and daughter Latina smil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613405"/>
            <a:ext cx="9144000" cy="6103620"/>
          </a:xfrm>
          <a:prstGeom prst="rect">
            <a:avLst/>
          </a:prstGeom>
        </p:spPr>
      </p:pic>
      <p:sp>
        <p:nvSpPr>
          <p:cNvPr id="2" name="Title 1"/>
          <p:cNvSpPr>
            <a:spLocks noGrp="1"/>
          </p:cNvSpPr>
          <p:nvPr>
            <p:ph type="title"/>
          </p:nvPr>
        </p:nvSpPr>
        <p:spPr>
          <a:xfrm>
            <a:off x="255845" y="40512"/>
            <a:ext cx="4575133" cy="5449703"/>
          </a:xfrm>
          <a:solidFill>
            <a:schemeClr val="bg1"/>
          </a:solidFill>
        </p:spPr>
        <p:txBody>
          <a:bodyPr anchor="t">
            <a:noAutofit/>
          </a:bodyPr>
          <a:lstStyle/>
          <a:p>
            <a:pPr algn="l">
              <a:lnSpc>
                <a:spcPct val="120000"/>
              </a:lnSpc>
            </a:pPr>
            <a:br>
              <a:rPr lang="en-US" sz="4000" b="1" dirty="0">
                <a:solidFill>
                  <a:schemeClr val="accent4">
                    <a:lumMod val="75000"/>
                  </a:schemeClr>
                </a:solidFill>
              </a:rPr>
            </a:br>
            <a:r>
              <a:rPr lang="en-US" sz="4000" b="1" dirty="0" err="1">
                <a:solidFill>
                  <a:schemeClr val="accent4">
                    <a:lumMod val="75000"/>
                  </a:schemeClr>
                </a:solidFill>
              </a:rPr>
              <a:t>Thumbsucking</a:t>
            </a:r>
            <a:br>
              <a:rPr lang="en-US" sz="2800" b="1" dirty="0">
                <a:solidFill>
                  <a:schemeClr val="accent4">
                    <a:lumMod val="75000"/>
                  </a:schemeClr>
                </a:solidFill>
              </a:rPr>
            </a:br>
            <a:r>
              <a:rPr lang="en-US" sz="2800" dirty="0">
                <a:solidFill>
                  <a:schemeClr val="accent4">
                    <a:lumMod val="75000"/>
                  </a:schemeClr>
                </a:solidFill>
              </a:rPr>
              <a:t>is a </a:t>
            </a:r>
            <a:br>
              <a:rPr lang="en-US" sz="2800" dirty="0">
                <a:solidFill>
                  <a:schemeClr val="accent4">
                    <a:lumMod val="75000"/>
                  </a:schemeClr>
                </a:solidFill>
              </a:rPr>
            </a:br>
            <a:r>
              <a:rPr lang="en-US" sz="2800" dirty="0">
                <a:solidFill>
                  <a:schemeClr val="accent4">
                    <a:lumMod val="75000"/>
                  </a:schemeClr>
                </a:solidFill>
              </a:rPr>
              <a:t>natural </a:t>
            </a:r>
            <a:br>
              <a:rPr lang="en-US" sz="2800" dirty="0">
                <a:solidFill>
                  <a:schemeClr val="accent4">
                    <a:lumMod val="75000"/>
                  </a:schemeClr>
                </a:solidFill>
              </a:rPr>
            </a:br>
            <a:r>
              <a:rPr lang="en-US" sz="2800" dirty="0">
                <a:solidFill>
                  <a:schemeClr val="accent4">
                    <a:lumMod val="75000"/>
                  </a:schemeClr>
                </a:solidFill>
              </a:rPr>
              <a:t>reflex </a:t>
            </a:r>
            <a:br>
              <a:rPr lang="en-US" sz="2800" dirty="0">
                <a:solidFill>
                  <a:schemeClr val="accent4">
                    <a:lumMod val="75000"/>
                  </a:schemeClr>
                </a:solidFill>
              </a:rPr>
            </a:br>
            <a:r>
              <a:rPr lang="en-US" sz="2800" dirty="0">
                <a:solidFill>
                  <a:schemeClr val="accent4">
                    <a:lumMod val="75000"/>
                  </a:schemeClr>
                </a:solidFill>
              </a:rPr>
              <a:t>for children. </a:t>
            </a:r>
            <a:br>
              <a:rPr lang="en-US" sz="2800" dirty="0">
                <a:solidFill>
                  <a:schemeClr val="accent4">
                    <a:lumMod val="75000"/>
                  </a:schemeClr>
                </a:solidFill>
              </a:rPr>
            </a:br>
            <a:br>
              <a:rPr lang="en-US" sz="2800" dirty="0">
                <a:solidFill>
                  <a:schemeClr val="accent4">
                    <a:lumMod val="75000"/>
                  </a:schemeClr>
                </a:solidFill>
              </a:rPr>
            </a:br>
            <a:endParaRPr lang="en-US" sz="2800" dirty="0">
              <a:solidFill>
                <a:schemeClr val="accent4">
                  <a:lumMod val="75000"/>
                </a:schemeClr>
              </a:solidFill>
            </a:endParaRPr>
          </a:p>
        </p:txBody>
      </p:sp>
      <p:sp>
        <p:nvSpPr>
          <p:cNvPr id="5" name="TextBox 4"/>
          <p:cNvSpPr txBox="1"/>
          <p:nvPr/>
        </p:nvSpPr>
        <p:spPr>
          <a:xfrm>
            <a:off x="255845" y="3778043"/>
            <a:ext cx="6617048" cy="1538883"/>
          </a:xfrm>
          <a:prstGeom prst="rect">
            <a:avLst/>
          </a:prstGeom>
          <a:noFill/>
        </p:spPr>
        <p:txBody>
          <a:bodyPr wrap="square" rtlCol="0">
            <a:spAutoFit/>
          </a:bodyPr>
          <a:lstStyle/>
          <a:p>
            <a:r>
              <a:rPr lang="en-US" sz="2000" b="1" dirty="0">
                <a:solidFill>
                  <a:schemeClr val="accent4">
                    <a:lumMod val="75000"/>
                  </a:schemeClr>
                </a:solidFill>
              </a:rPr>
              <a:t>Problems may arise </a:t>
            </a:r>
          </a:p>
          <a:p>
            <a:r>
              <a:rPr lang="en-US" sz="2000" b="1" u="sng" dirty="0">
                <a:solidFill>
                  <a:schemeClr val="accent4">
                    <a:lumMod val="75000"/>
                  </a:schemeClr>
                </a:solidFill>
              </a:rPr>
              <a:t>if it continues past age 3</a:t>
            </a:r>
            <a:r>
              <a:rPr lang="en-US" sz="2000" b="1" dirty="0">
                <a:solidFill>
                  <a:schemeClr val="accent4">
                    <a:lumMod val="75000"/>
                  </a:schemeClr>
                </a:solidFill>
              </a:rPr>
              <a:t>:</a:t>
            </a:r>
            <a:br>
              <a:rPr lang="en-US" sz="2000" b="1" dirty="0">
                <a:solidFill>
                  <a:schemeClr val="accent4">
                    <a:lumMod val="75000"/>
                  </a:schemeClr>
                </a:solidFill>
              </a:rPr>
            </a:br>
            <a:r>
              <a:rPr lang="en-US" b="1" dirty="0">
                <a:solidFill>
                  <a:schemeClr val="accent4">
                    <a:lumMod val="75000"/>
                  </a:schemeClr>
                </a:solidFill>
              </a:rPr>
              <a:t>*  Improper mouth growth</a:t>
            </a:r>
            <a:br>
              <a:rPr lang="en-US" b="1" dirty="0">
                <a:solidFill>
                  <a:schemeClr val="accent4">
                    <a:lumMod val="75000"/>
                  </a:schemeClr>
                </a:solidFill>
              </a:rPr>
            </a:br>
            <a:r>
              <a:rPr lang="en-US" b="1" dirty="0">
                <a:solidFill>
                  <a:schemeClr val="accent4">
                    <a:lumMod val="75000"/>
                  </a:schemeClr>
                </a:solidFill>
              </a:rPr>
              <a:t>*  Issues with teeth alignment</a:t>
            </a:r>
            <a:br>
              <a:rPr lang="en-US" b="1" dirty="0">
                <a:solidFill>
                  <a:schemeClr val="accent4">
                    <a:lumMod val="75000"/>
                  </a:schemeClr>
                </a:solidFill>
              </a:rPr>
            </a:br>
            <a:r>
              <a:rPr lang="en-US" b="1" dirty="0">
                <a:solidFill>
                  <a:schemeClr val="accent4">
                    <a:lumMod val="75000"/>
                  </a:schemeClr>
                </a:solidFill>
              </a:rPr>
              <a:t>*  Changes in the roof of the mouth</a:t>
            </a:r>
          </a:p>
        </p:txBody>
      </p:sp>
      <p:sp>
        <p:nvSpPr>
          <p:cNvPr id="6" name="TextBox 5"/>
          <p:cNvSpPr txBox="1"/>
          <p:nvPr/>
        </p:nvSpPr>
        <p:spPr>
          <a:xfrm>
            <a:off x="1713913" y="5578987"/>
            <a:ext cx="8795332" cy="1077218"/>
          </a:xfrm>
          <a:prstGeom prst="rect">
            <a:avLst/>
          </a:prstGeom>
          <a:noFill/>
        </p:spPr>
        <p:txBody>
          <a:bodyPr wrap="square" rtlCol="0">
            <a:spAutoFit/>
          </a:bodyPr>
          <a:lstStyle/>
          <a:p>
            <a:pPr algn="ctr"/>
            <a:r>
              <a:rPr lang="en-US" sz="3200" b="1" dirty="0">
                <a:solidFill>
                  <a:schemeClr val="bg1"/>
                </a:solidFill>
              </a:rPr>
              <a:t>If you are concerned </a:t>
            </a:r>
          </a:p>
          <a:p>
            <a:pPr algn="ctr"/>
            <a:r>
              <a:rPr lang="en-US" sz="3200" b="1" dirty="0">
                <a:solidFill>
                  <a:schemeClr val="bg1"/>
                </a:solidFill>
              </a:rPr>
              <a:t>about your child’s </a:t>
            </a:r>
            <a:r>
              <a:rPr lang="en-US" sz="3200" b="1" dirty="0" err="1">
                <a:solidFill>
                  <a:schemeClr val="bg1"/>
                </a:solidFill>
              </a:rPr>
              <a:t>thumbsucking</a:t>
            </a:r>
            <a:r>
              <a:rPr lang="en-US" sz="3200" b="1" dirty="0">
                <a:solidFill>
                  <a:schemeClr val="bg1"/>
                </a:solidFill>
              </a:rPr>
              <a:t>, talk to us!</a:t>
            </a:r>
          </a:p>
        </p:txBody>
      </p:sp>
    </p:spTree>
    <p:extLst>
      <p:ext uri="{BB962C8B-B14F-4D97-AF65-F5344CB8AC3E}">
        <p14:creationId xmlns:p14="http://schemas.microsoft.com/office/powerpoint/2010/main" val="1988102498"/>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ligners fast .jpg"/>
          <p:cNvPicPr>
            <a:picLocks noChangeAspect="1"/>
          </p:cNvPicPr>
          <p:nvPr/>
        </p:nvPicPr>
        <p:blipFill rotWithShape="1">
          <a:blip r:embed="rId2">
            <a:extLst>
              <a:ext uri="{28A0092B-C50C-407E-A947-70E740481C1C}">
                <a14:useLocalDpi xmlns:a14="http://schemas.microsoft.com/office/drawing/2010/main" val="0"/>
              </a:ext>
            </a:extLst>
          </a:blip>
          <a:srcRect t="32116"/>
          <a:stretch/>
        </p:blipFill>
        <p:spPr>
          <a:xfrm>
            <a:off x="0" y="-388740"/>
            <a:ext cx="12192000" cy="7501625"/>
          </a:xfrm>
          <a:prstGeom prst="rect">
            <a:avLst/>
          </a:prstGeom>
        </p:spPr>
      </p:pic>
      <p:sp>
        <p:nvSpPr>
          <p:cNvPr id="5" name="TextBox 4"/>
          <p:cNvSpPr txBox="1"/>
          <p:nvPr/>
        </p:nvSpPr>
        <p:spPr>
          <a:xfrm>
            <a:off x="0" y="4429859"/>
            <a:ext cx="12192000" cy="1754327"/>
          </a:xfrm>
          <a:prstGeom prst="rect">
            <a:avLst/>
          </a:prstGeom>
          <a:noFill/>
        </p:spPr>
        <p:txBody>
          <a:bodyPr wrap="square" rtlCol="0">
            <a:spAutoFit/>
          </a:bodyPr>
          <a:lstStyle/>
          <a:p>
            <a:pPr algn="ctr"/>
            <a:r>
              <a:rPr lang="en-US" sz="5400" dirty="0">
                <a:solidFill>
                  <a:srgbClr val="FF0080"/>
                </a:solidFill>
              </a:rPr>
              <a:t>Ask us which clear braces options ~ including </a:t>
            </a:r>
            <a:r>
              <a:rPr lang="en-US" sz="5400" b="1" dirty="0" err="1">
                <a:solidFill>
                  <a:srgbClr val="FF0080"/>
                </a:solidFill>
              </a:rPr>
              <a:t>invisalign</a:t>
            </a:r>
            <a:r>
              <a:rPr lang="en-US" sz="5400" dirty="0">
                <a:solidFill>
                  <a:srgbClr val="FF0080"/>
                </a:solidFill>
              </a:rPr>
              <a:t> ~ are best for you! </a:t>
            </a:r>
          </a:p>
        </p:txBody>
      </p:sp>
      <p:sp>
        <p:nvSpPr>
          <p:cNvPr id="7" name="TextBox 6"/>
          <p:cNvSpPr txBox="1"/>
          <p:nvPr/>
        </p:nvSpPr>
        <p:spPr>
          <a:xfrm>
            <a:off x="803512" y="3506529"/>
            <a:ext cx="10523417" cy="923330"/>
          </a:xfrm>
          <a:prstGeom prst="rect">
            <a:avLst/>
          </a:prstGeom>
          <a:noFill/>
        </p:spPr>
        <p:txBody>
          <a:bodyPr wrap="square" rtlCol="0">
            <a:spAutoFit/>
          </a:bodyPr>
          <a:lstStyle/>
          <a:p>
            <a:pPr algn="ctr"/>
            <a:r>
              <a:rPr lang="en-US" sz="5400" dirty="0"/>
              <a:t>Smile more. </a:t>
            </a:r>
            <a:endParaRPr lang="en-US" dirty="0"/>
          </a:p>
        </p:txBody>
      </p:sp>
    </p:spTree>
    <p:extLst>
      <p:ext uri="{BB962C8B-B14F-4D97-AF65-F5344CB8AC3E}">
        <p14:creationId xmlns:p14="http://schemas.microsoft.com/office/powerpoint/2010/main" val="2169479991"/>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70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3000"/>
                                        <p:tgtEl>
                                          <p:spTgt spid="5">
                                            <p:txEl>
                                              <p:pRg st="0" end="0"/>
                                            </p:txEl>
                                          </p:spTgt>
                                        </p:tgtEl>
                                      </p:cBhvr>
                                    </p:animEffect>
                                    <p:anim calcmode="lin" valueType="num">
                                      <p:cBhvr>
                                        <p:cTn id="8" dur="3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3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31000">
              <a:schemeClr val="accent1"/>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descr="spanish ped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4740630" cy="6858000"/>
          </a:xfrm>
          <a:prstGeom prst="rect">
            <a:avLst/>
          </a:prstGeom>
        </p:spPr>
      </p:pic>
    </p:spTree>
    <p:extLst>
      <p:ext uri="{BB962C8B-B14F-4D97-AF65-F5344CB8AC3E}">
        <p14:creationId xmlns:p14="http://schemas.microsoft.com/office/powerpoint/2010/main" val="4044206745"/>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4087" y="0"/>
            <a:ext cx="8378516" cy="6982097"/>
          </a:xfrm>
          <a:prstGeom prst="rect">
            <a:avLst/>
          </a:prstGeom>
        </p:spPr>
      </p:pic>
    </p:spTree>
    <p:extLst>
      <p:ext uri="{BB962C8B-B14F-4D97-AF65-F5344CB8AC3E}">
        <p14:creationId xmlns:p14="http://schemas.microsoft.com/office/powerpoint/2010/main" val="1112055641"/>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6646" y="5389612"/>
            <a:ext cx="11688527" cy="1015663"/>
          </a:xfrm>
          <a:prstGeom prst="rect">
            <a:avLst/>
          </a:prstGeom>
          <a:noFill/>
        </p:spPr>
        <p:txBody>
          <a:bodyPr wrap="square" rtlCol="0">
            <a:spAutoFit/>
          </a:bodyPr>
          <a:lstStyle/>
          <a:p>
            <a:pPr algn="ctr"/>
            <a:r>
              <a:rPr lang="en-US" sz="6000" b="1" dirty="0">
                <a:solidFill>
                  <a:schemeClr val="bg1"/>
                </a:solidFill>
              </a:rPr>
              <a:t>Have you ever caught a catfish?</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1917" y="2463799"/>
            <a:ext cx="7003256" cy="4646867"/>
          </a:xfrm>
          <a:prstGeom prst="rect">
            <a:avLst/>
          </a:prstGeom>
        </p:spPr>
      </p:pic>
      <p:sp>
        <p:nvSpPr>
          <p:cNvPr id="5" name="TextBox 4"/>
          <p:cNvSpPr txBox="1"/>
          <p:nvPr/>
        </p:nvSpPr>
        <p:spPr>
          <a:xfrm>
            <a:off x="548640" y="418011"/>
            <a:ext cx="11286309" cy="6340197"/>
          </a:xfrm>
          <a:prstGeom prst="rect">
            <a:avLst/>
          </a:prstGeom>
          <a:noFill/>
        </p:spPr>
        <p:txBody>
          <a:bodyPr wrap="square" rtlCol="0">
            <a:spAutoFit/>
          </a:bodyPr>
          <a:lstStyle/>
          <a:p>
            <a:pPr algn="ctr"/>
            <a:r>
              <a:rPr lang="en-US" sz="9600" b="1" dirty="0">
                <a:solidFill>
                  <a:srgbClr val="FF9300"/>
                </a:solidFill>
                <a:latin typeface="Arial Black" charset="0"/>
                <a:ea typeface="Arial Black" charset="0"/>
                <a:cs typeface="Arial Black" charset="0"/>
              </a:rPr>
              <a:t>Vitamin C</a:t>
            </a:r>
            <a:r>
              <a:rPr lang="en-US" sz="7200" b="1" dirty="0">
                <a:latin typeface="Arial Black" charset="0"/>
                <a:ea typeface="Arial Black" charset="0"/>
                <a:cs typeface="Arial Black" charset="0"/>
              </a:rPr>
              <a:t> </a:t>
            </a:r>
          </a:p>
          <a:p>
            <a:r>
              <a:rPr lang="en-US" sz="4400" b="1" dirty="0">
                <a:latin typeface="Arial Black" charset="0"/>
                <a:ea typeface="Arial Black" charset="0"/>
                <a:cs typeface="Arial Black" charset="0"/>
              </a:rPr>
              <a:t>Are you getting enough every day?</a:t>
            </a:r>
          </a:p>
          <a:p>
            <a:endParaRPr lang="en-US" sz="1000" b="1" dirty="0">
              <a:latin typeface="Arial" charset="0"/>
              <a:ea typeface="Arial" charset="0"/>
              <a:cs typeface="Arial" charset="0"/>
            </a:endParaRPr>
          </a:p>
          <a:p>
            <a:pPr marL="457200" indent="-457200">
              <a:buFont typeface="Arial" charset="0"/>
              <a:buChar char="•"/>
            </a:pPr>
            <a:r>
              <a:rPr lang="en-US" sz="3200" b="1" dirty="0">
                <a:solidFill>
                  <a:srgbClr val="FF9300"/>
                </a:solidFill>
                <a:latin typeface="Arial" charset="0"/>
                <a:ea typeface="Arial" charset="0"/>
                <a:cs typeface="Arial" charset="0"/>
              </a:rPr>
              <a:t>Promotes healthy gums</a:t>
            </a:r>
          </a:p>
          <a:p>
            <a:pPr marL="457200" indent="-457200">
              <a:buFont typeface="Arial" charset="0"/>
              <a:buChar char="•"/>
            </a:pPr>
            <a:r>
              <a:rPr lang="en-US" sz="3200" b="1" dirty="0">
                <a:solidFill>
                  <a:srgbClr val="FF9300"/>
                </a:solidFill>
                <a:latin typeface="Arial" charset="0"/>
                <a:ea typeface="Arial" charset="0"/>
                <a:cs typeface="Arial" charset="0"/>
              </a:rPr>
              <a:t>Promotes skin elasticity</a:t>
            </a:r>
          </a:p>
          <a:p>
            <a:pPr marL="457200" indent="-457200">
              <a:buFont typeface="Arial" charset="0"/>
              <a:buChar char="•"/>
            </a:pPr>
            <a:r>
              <a:rPr lang="en-US" sz="3200" b="1" dirty="0">
                <a:solidFill>
                  <a:srgbClr val="FF9300"/>
                </a:solidFill>
                <a:latin typeface="Arial" charset="0"/>
                <a:ea typeface="Arial" charset="0"/>
                <a:cs typeface="Arial" charset="0"/>
              </a:rPr>
              <a:t>Improves Iron absorption</a:t>
            </a:r>
          </a:p>
          <a:p>
            <a:pPr marL="457200" indent="-457200">
              <a:buFont typeface="Arial" charset="0"/>
              <a:buChar char="•"/>
            </a:pPr>
            <a:r>
              <a:rPr lang="en-US" sz="3200" b="1" dirty="0">
                <a:solidFill>
                  <a:srgbClr val="FF9300"/>
                </a:solidFill>
                <a:latin typeface="Arial" charset="0"/>
                <a:ea typeface="Arial" charset="0"/>
                <a:cs typeface="Arial" charset="0"/>
              </a:rPr>
              <a:t>Promotes healthy immune system</a:t>
            </a:r>
          </a:p>
          <a:p>
            <a:pPr marL="457200" indent="-457200">
              <a:buFont typeface="Arial" charset="0"/>
              <a:buChar char="•"/>
            </a:pPr>
            <a:r>
              <a:rPr lang="en-US" sz="3200" b="1" dirty="0">
                <a:solidFill>
                  <a:srgbClr val="FF9300"/>
                </a:solidFill>
                <a:latin typeface="Arial" charset="0"/>
                <a:ea typeface="Arial" charset="0"/>
                <a:cs typeface="Arial" charset="0"/>
              </a:rPr>
              <a:t>Aids wound healing</a:t>
            </a:r>
          </a:p>
          <a:p>
            <a:pPr marL="457200" indent="-457200">
              <a:buFont typeface="Arial" charset="0"/>
              <a:buChar char="•"/>
            </a:pPr>
            <a:endParaRPr lang="en-US" sz="3200" b="1" dirty="0">
              <a:latin typeface="Arial" charset="0"/>
              <a:ea typeface="Arial" charset="0"/>
              <a:cs typeface="Arial" charset="0"/>
            </a:endParaRPr>
          </a:p>
          <a:p>
            <a:pPr marL="457200" indent="-457200">
              <a:buFont typeface="Arial" charset="0"/>
              <a:buChar char="•"/>
            </a:pPr>
            <a:r>
              <a:rPr lang="en-US" sz="3200" b="1" dirty="0">
                <a:latin typeface="Arial" charset="0"/>
                <a:ea typeface="Arial" charset="0"/>
                <a:cs typeface="Arial" charset="0"/>
              </a:rPr>
              <a:t>So, how much do YOU need per day?</a:t>
            </a:r>
          </a:p>
          <a:p>
            <a:pPr marL="457200" indent="-457200">
              <a:buFont typeface="Arial" charset="0"/>
              <a:buChar char="•"/>
            </a:pPr>
            <a:endParaRPr lang="en-US" sz="3200" b="1" dirty="0">
              <a:latin typeface="Arial Black" charset="0"/>
              <a:ea typeface="Arial Black" charset="0"/>
              <a:cs typeface="Arial Black" charset="0"/>
            </a:endParaRPr>
          </a:p>
        </p:txBody>
      </p:sp>
      <p:sp>
        <p:nvSpPr>
          <p:cNvPr id="8" name="TextBox 7"/>
          <p:cNvSpPr txBox="1"/>
          <p:nvPr/>
        </p:nvSpPr>
        <p:spPr>
          <a:xfrm>
            <a:off x="336646" y="6426929"/>
            <a:ext cx="11688527" cy="307777"/>
          </a:xfrm>
          <a:prstGeom prst="rect">
            <a:avLst/>
          </a:prstGeom>
          <a:noFill/>
        </p:spPr>
        <p:txBody>
          <a:bodyPr wrap="square" rtlCol="0">
            <a:spAutoFit/>
          </a:bodyPr>
          <a:lstStyle/>
          <a:p>
            <a:r>
              <a:rPr lang="en-US" sz="1400" dirty="0"/>
              <a:t>Keri </a:t>
            </a:r>
            <a:r>
              <a:rPr lang="en-US" sz="1400" dirty="0" err="1"/>
              <a:t>Palasz</a:t>
            </a:r>
            <a:r>
              <a:rPr lang="en-US" sz="1400" dirty="0"/>
              <a:t>, RDN, LDN,                                                                                                            https://</a:t>
            </a:r>
            <a:r>
              <a:rPr lang="en-US" sz="1400" dirty="0" err="1"/>
              <a:t>ods.od.nih.gov</a:t>
            </a:r>
            <a:r>
              <a:rPr lang="en-US" sz="1400" dirty="0"/>
              <a:t>/factsheets/</a:t>
            </a:r>
            <a:r>
              <a:rPr lang="en-US" sz="1400" dirty="0" err="1"/>
              <a:t>VitaminC-HealthProfessional</a:t>
            </a:r>
            <a:r>
              <a:rPr lang="en-US" sz="1400" dirty="0"/>
              <a:t>/ </a:t>
            </a:r>
          </a:p>
        </p:txBody>
      </p:sp>
    </p:spTree>
    <p:extLst>
      <p:ext uri="{BB962C8B-B14F-4D97-AF65-F5344CB8AC3E}">
        <p14:creationId xmlns:p14="http://schemas.microsoft.com/office/powerpoint/2010/main" val="1867999114"/>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250"/>
                                        <p:tgtEl>
                                          <p:spTgt spid="5">
                                            <p:txEl>
                                              <p:pRg st="3" end="3"/>
                                            </p:txEl>
                                          </p:spTgt>
                                        </p:tgtEl>
                                      </p:cBhvr>
                                    </p:animEffect>
                                    <p:anim calcmode="lin" valueType="num">
                                      <p:cBhvr>
                                        <p:cTn id="8" dur="525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9" dur="525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10" fill="hold">
                            <p:stCondLst>
                              <p:cond delay="5250"/>
                            </p:stCondLst>
                            <p:childTnLst>
                              <p:par>
                                <p:cTn id="11" presetID="42" presetClass="entr" presetSubtype="0" fill="hold" nodeType="after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fade">
                                      <p:cBhvr>
                                        <p:cTn id="13" dur="5250"/>
                                        <p:tgtEl>
                                          <p:spTgt spid="5">
                                            <p:txEl>
                                              <p:pRg st="4" end="4"/>
                                            </p:txEl>
                                          </p:spTgt>
                                        </p:tgtEl>
                                      </p:cBhvr>
                                    </p:animEffect>
                                    <p:anim calcmode="lin" valueType="num">
                                      <p:cBhvr>
                                        <p:cTn id="14" dur="525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5" dur="525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500"/>
                            </p:stCondLst>
                            <p:childTnLst>
                              <p:par>
                                <p:cTn id="17" presetID="42" presetClass="entr" presetSubtype="0" fill="hold" nodeType="after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fade">
                                      <p:cBhvr>
                                        <p:cTn id="19" dur="5250"/>
                                        <p:tgtEl>
                                          <p:spTgt spid="5">
                                            <p:txEl>
                                              <p:pRg st="5" end="5"/>
                                            </p:txEl>
                                          </p:spTgt>
                                        </p:tgtEl>
                                      </p:cBhvr>
                                    </p:animEffect>
                                    <p:anim calcmode="lin" valueType="num">
                                      <p:cBhvr>
                                        <p:cTn id="20" dur="525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21" dur="525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par>
                          <p:cTn id="22" fill="hold">
                            <p:stCondLst>
                              <p:cond delay="15750"/>
                            </p:stCondLst>
                            <p:childTnLst>
                              <p:par>
                                <p:cTn id="23" presetID="42" presetClass="entr" presetSubtype="0" fill="hold" nodeType="after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fade">
                                      <p:cBhvr>
                                        <p:cTn id="25" dur="5250"/>
                                        <p:tgtEl>
                                          <p:spTgt spid="5">
                                            <p:txEl>
                                              <p:pRg st="6" end="6"/>
                                            </p:txEl>
                                          </p:spTgt>
                                        </p:tgtEl>
                                      </p:cBhvr>
                                    </p:animEffect>
                                    <p:anim calcmode="lin" valueType="num">
                                      <p:cBhvr>
                                        <p:cTn id="26" dur="525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7" dur="525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par>
                          <p:cTn id="28" fill="hold">
                            <p:stCondLst>
                              <p:cond delay="21000"/>
                            </p:stCondLst>
                            <p:childTnLst>
                              <p:par>
                                <p:cTn id="29" presetID="42" presetClass="entr" presetSubtype="0" fill="hold" nodeType="after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fade">
                                      <p:cBhvr>
                                        <p:cTn id="31" dur="5250"/>
                                        <p:tgtEl>
                                          <p:spTgt spid="5">
                                            <p:txEl>
                                              <p:pRg st="7" end="7"/>
                                            </p:txEl>
                                          </p:spTgt>
                                        </p:tgtEl>
                                      </p:cBhvr>
                                    </p:animEffect>
                                    <p:anim calcmode="lin" valueType="num">
                                      <p:cBhvr>
                                        <p:cTn id="32" dur="525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33" dur="525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par>
                          <p:cTn id="34" fill="hold">
                            <p:stCondLst>
                              <p:cond delay="26250"/>
                            </p:stCondLst>
                            <p:childTnLst>
                              <p:par>
                                <p:cTn id="35" presetID="42" presetClass="entr" presetSubtype="0" fill="hold" nodeType="after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animEffect transition="in" filter="fade">
                                      <p:cBhvr>
                                        <p:cTn id="37" dur="5250"/>
                                        <p:tgtEl>
                                          <p:spTgt spid="5">
                                            <p:txEl>
                                              <p:pRg st="9" end="9"/>
                                            </p:txEl>
                                          </p:spTgt>
                                        </p:tgtEl>
                                      </p:cBhvr>
                                    </p:animEffect>
                                    <p:anim calcmode="lin" valueType="num">
                                      <p:cBhvr>
                                        <p:cTn id="38" dur="525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39" dur="525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6646" y="5389612"/>
            <a:ext cx="11688527" cy="1015663"/>
          </a:xfrm>
          <a:prstGeom prst="rect">
            <a:avLst/>
          </a:prstGeom>
          <a:noFill/>
        </p:spPr>
        <p:txBody>
          <a:bodyPr wrap="square" rtlCol="0">
            <a:spAutoFit/>
          </a:bodyPr>
          <a:lstStyle/>
          <a:p>
            <a:pPr algn="ctr"/>
            <a:r>
              <a:rPr lang="en-US" sz="6000" b="1" dirty="0">
                <a:solidFill>
                  <a:schemeClr val="bg1"/>
                </a:solidFill>
              </a:rPr>
              <a:t>Have you ever caught a catfish?</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94" y="-1488351"/>
            <a:ext cx="12603005" cy="8382000"/>
          </a:xfrm>
          <a:prstGeom prst="rect">
            <a:avLst/>
          </a:prstGeom>
        </p:spPr>
      </p:pic>
      <p:sp>
        <p:nvSpPr>
          <p:cNvPr id="5" name="TextBox 4"/>
          <p:cNvSpPr txBox="1"/>
          <p:nvPr/>
        </p:nvSpPr>
        <p:spPr>
          <a:xfrm>
            <a:off x="537754" y="2393157"/>
            <a:ext cx="11654246" cy="1569660"/>
          </a:xfrm>
          <a:prstGeom prst="rect">
            <a:avLst/>
          </a:prstGeom>
          <a:noFill/>
        </p:spPr>
        <p:txBody>
          <a:bodyPr wrap="square" rtlCol="0">
            <a:spAutoFit/>
          </a:bodyPr>
          <a:lstStyle/>
          <a:p>
            <a:pPr algn="r"/>
            <a:r>
              <a:rPr lang="en-US" sz="9600" b="1" dirty="0">
                <a:latin typeface="Arial Black" charset="0"/>
                <a:ea typeface="Arial Black" charset="0"/>
                <a:cs typeface="Arial Black" charset="0"/>
              </a:rPr>
              <a:t>Vitamin C</a:t>
            </a:r>
            <a:r>
              <a:rPr lang="en-US" sz="7200" b="1" dirty="0">
                <a:latin typeface="Arial Black" charset="0"/>
                <a:ea typeface="Arial Black" charset="0"/>
                <a:cs typeface="Arial Black" charset="0"/>
              </a:rPr>
              <a:t> </a:t>
            </a:r>
          </a:p>
        </p:txBody>
      </p:sp>
      <p:sp>
        <p:nvSpPr>
          <p:cNvPr id="8" name="TextBox 7"/>
          <p:cNvSpPr txBox="1"/>
          <p:nvPr/>
        </p:nvSpPr>
        <p:spPr>
          <a:xfrm>
            <a:off x="336646" y="6426929"/>
            <a:ext cx="11688527" cy="307777"/>
          </a:xfrm>
          <a:prstGeom prst="rect">
            <a:avLst/>
          </a:prstGeom>
          <a:noFill/>
        </p:spPr>
        <p:txBody>
          <a:bodyPr wrap="square" rtlCol="0">
            <a:spAutoFit/>
          </a:bodyPr>
          <a:lstStyle/>
          <a:p>
            <a:r>
              <a:rPr lang="en-US" sz="1400" dirty="0"/>
              <a:t>Keri </a:t>
            </a:r>
            <a:r>
              <a:rPr lang="en-US" sz="1400" dirty="0" err="1"/>
              <a:t>Palasz</a:t>
            </a:r>
            <a:r>
              <a:rPr lang="en-US" sz="1400" dirty="0"/>
              <a:t>, RDN, LDN,                                                                                                            https://</a:t>
            </a:r>
            <a:r>
              <a:rPr lang="en-US" sz="1400" dirty="0" err="1"/>
              <a:t>ods.od.nih.gov</a:t>
            </a:r>
            <a:r>
              <a:rPr lang="en-US" sz="1400" dirty="0"/>
              <a:t>/factsheets/</a:t>
            </a:r>
            <a:r>
              <a:rPr lang="en-US" sz="1400" dirty="0" err="1"/>
              <a:t>VitaminC-HealthProfessional</a:t>
            </a:r>
            <a:r>
              <a:rPr lang="en-US" sz="1400" dirty="0"/>
              <a:t>/ </a:t>
            </a:r>
          </a:p>
        </p:txBody>
      </p:sp>
      <p:sp>
        <p:nvSpPr>
          <p:cNvPr id="6" name="TextBox 5"/>
          <p:cNvSpPr txBox="1"/>
          <p:nvPr/>
        </p:nvSpPr>
        <p:spPr>
          <a:xfrm>
            <a:off x="336646" y="3729479"/>
            <a:ext cx="11917146" cy="2585323"/>
          </a:xfrm>
          <a:prstGeom prst="rect">
            <a:avLst/>
          </a:prstGeom>
          <a:solidFill>
            <a:schemeClr val="bg1">
              <a:alpha val="58000"/>
            </a:schemeClr>
          </a:solidFill>
        </p:spPr>
        <p:txBody>
          <a:bodyPr wrap="square" rtlCol="0">
            <a:spAutoFit/>
          </a:bodyPr>
          <a:lstStyle/>
          <a:p>
            <a:pPr algn="r"/>
            <a:r>
              <a:rPr lang="en-US" sz="3600" b="1" dirty="0">
                <a:latin typeface="Arial Black" charset="0"/>
                <a:ea typeface="Arial Black" charset="0"/>
                <a:cs typeface="Arial Black" charset="0"/>
              </a:rPr>
              <a:t>One medium orange provides </a:t>
            </a:r>
          </a:p>
          <a:p>
            <a:pPr algn="r"/>
            <a:r>
              <a:rPr lang="en-US" sz="3600" b="1" dirty="0">
                <a:latin typeface="Arial Black" charset="0"/>
                <a:ea typeface="Arial Black" charset="0"/>
                <a:cs typeface="Arial Black" charset="0"/>
              </a:rPr>
              <a:t>all the vitamin C you need each day </a:t>
            </a:r>
          </a:p>
          <a:p>
            <a:pPr algn="r"/>
            <a:r>
              <a:rPr lang="mr-IN" sz="3600" b="1" dirty="0">
                <a:latin typeface="Arial Black" charset="0"/>
                <a:ea typeface="Arial Black" charset="0"/>
                <a:cs typeface="Arial Black" charset="0"/>
              </a:rPr>
              <a:t>…</a:t>
            </a:r>
            <a:r>
              <a:rPr lang="en-US" sz="3600" b="1" dirty="0">
                <a:latin typeface="Arial Black" charset="0"/>
                <a:ea typeface="Arial Black" charset="0"/>
                <a:cs typeface="Arial Black" charset="0"/>
              </a:rPr>
              <a:t> provides healthy natural fiber </a:t>
            </a:r>
          </a:p>
          <a:p>
            <a:pPr algn="r"/>
            <a:r>
              <a:rPr lang="mr-IN" sz="3600" b="1" dirty="0">
                <a:latin typeface="Arial Black" charset="0"/>
                <a:ea typeface="Arial Black" charset="0"/>
                <a:cs typeface="Arial Black" charset="0"/>
              </a:rPr>
              <a:t>…</a:t>
            </a:r>
            <a:r>
              <a:rPr lang="en-US" sz="3600" b="1" dirty="0">
                <a:latin typeface="Arial Black" charset="0"/>
                <a:ea typeface="Arial Black" charset="0"/>
                <a:cs typeface="Arial Black" charset="0"/>
              </a:rPr>
              <a:t>and TASTES GREAT!</a:t>
            </a:r>
          </a:p>
          <a:p>
            <a:endParaRPr lang="en-US" dirty="0">
              <a:solidFill>
                <a:srgbClr val="FF9300"/>
              </a:solidFill>
            </a:endParaRPr>
          </a:p>
        </p:txBody>
      </p:sp>
    </p:spTree>
    <p:extLst>
      <p:ext uri="{BB962C8B-B14F-4D97-AF65-F5344CB8AC3E}">
        <p14:creationId xmlns:p14="http://schemas.microsoft.com/office/powerpoint/2010/main" val="1094279943"/>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titzOrtho SocialAds1-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6399"/>
            <a:ext cx="12192000" cy="6381293"/>
          </a:xfrm>
          <a:prstGeom prst="rect">
            <a:avLst/>
          </a:prstGeom>
        </p:spPr>
      </p:pic>
    </p:spTree>
    <p:extLst>
      <p:ext uri="{BB962C8B-B14F-4D97-AF65-F5344CB8AC3E}">
        <p14:creationId xmlns:p14="http://schemas.microsoft.com/office/powerpoint/2010/main" val="3779254302"/>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C5AEFA0-699B-8449-8E2A-EEE0C1B54957}"/>
              </a:ext>
            </a:extLst>
          </p:cNvPr>
          <p:cNvSpPr/>
          <p:nvPr/>
        </p:nvSpPr>
        <p:spPr>
          <a:xfrm>
            <a:off x="477012" y="480060"/>
            <a:ext cx="11237976" cy="5897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indoor, orange, lamp&#10;&#10;Description automatically generated">
            <a:extLst>
              <a:ext uri="{FF2B5EF4-FFF2-40B4-BE49-F238E27FC236}">
                <a16:creationId xmlns:a16="http://schemas.microsoft.com/office/drawing/2014/main" id="{D4AC74FE-FD6F-7242-90C6-7F98BDE9B9A9}"/>
              </a:ext>
            </a:extLst>
          </p:cNvPr>
          <p:cNvPicPr>
            <a:picLocks noChangeAspect="1"/>
          </p:cNvPicPr>
          <p:nvPr/>
        </p:nvPicPr>
        <p:blipFill>
          <a:blip r:embed="rId2"/>
          <a:stretch>
            <a:fillRect/>
          </a:stretch>
        </p:blipFill>
        <p:spPr>
          <a:xfrm>
            <a:off x="5878322" y="643467"/>
            <a:ext cx="5515355" cy="5571066"/>
          </a:xfrm>
          <a:prstGeom prst="rect">
            <a:avLst/>
          </a:prstGeom>
        </p:spPr>
      </p:pic>
      <p:sp>
        <p:nvSpPr>
          <p:cNvPr id="9" name="TextBox 8">
            <a:extLst>
              <a:ext uri="{FF2B5EF4-FFF2-40B4-BE49-F238E27FC236}">
                <a16:creationId xmlns:a16="http://schemas.microsoft.com/office/drawing/2014/main" id="{72223F86-1032-4F49-91E8-FDACF3274621}"/>
              </a:ext>
            </a:extLst>
          </p:cNvPr>
          <p:cNvSpPr txBox="1"/>
          <p:nvPr/>
        </p:nvSpPr>
        <p:spPr>
          <a:xfrm>
            <a:off x="931333" y="897467"/>
            <a:ext cx="4775200" cy="5016758"/>
          </a:xfrm>
          <a:prstGeom prst="rect">
            <a:avLst/>
          </a:prstGeom>
          <a:noFill/>
        </p:spPr>
        <p:txBody>
          <a:bodyPr wrap="square" rtlCol="0">
            <a:spAutoFit/>
          </a:bodyPr>
          <a:lstStyle/>
          <a:p>
            <a:pPr algn="ctr"/>
            <a:r>
              <a:rPr lang="en-US" sz="8000" b="1" dirty="0">
                <a:solidFill>
                  <a:srgbClr val="FF9300"/>
                </a:solidFill>
                <a:latin typeface="Cooper Black" panose="0208090404030B020404" pitchFamily="18" charset="77"/>
                <a:cs typeface="Adobe Arabic" panose="02040503050201020203" pitchFamily="18" charset="-78"/>
              </a:rPr>
              <a:t>We love </a:t>
            </a:r>
          </a:p>
          <a:p>
            <a:pPr algn="ctr"/>
            <a:r>
              <a:rPr lang="en-US" sz="8000" b="1" dirty="0">
                <a:solidFill>
                  <a:srgbClr val="FF9300"/>
                </a:solidFill>
                <a:latin typeface="Cooper Black" panose="0208090404030B020404" pitchFamily="18" charset="77"/>
                <a:cs typeface="Adobe Arabic" panose="02040503050201020203" pitchFamily="18" charset="-78"/>
              </a:rPr>
              <a:t>to see </a:t>
            </a:r>
          </a:p>
          <a:p>
            <a:pPr algn="ctr"/>
            <a:r>
              <a:rPr lang="en-US" sz="8000" b="1" dirty="0">
                <a:solidFill>
                  <a:srgbClr val="FF9300"/>
                </a:solidFill>
                <a:latin typeface="Cooper Black" panose="0208090404030B020404" pitchFamily="18" charset="77"/>
                <a:cs typeface="Adobe Arabic" panose="02040503050201020203" pitchFamily="18" charset="-78"/>
              </a:rPr>
              <a:t>you </a:t>
            </a:r>
          </a:p>
          <a:p>
            <a:pPr algn="ctr"/>
            <a:r>
              <a:rPr lang="en-US" sz="8000" b="1" dirty="0">
                <a:solidFill>
                  <a:srgbClr val="FF9300"/>
                </a:solidFill>
                <a:latin typeface="Cooper Black" panose="0208090404030B020404" pitchFamily="18" charset="77"/>
                <a:cs typeface="Adobe Arabic" panose="02040503050201020203" pitchFamily="18" charset="-78"/>
              </a:rPr>
              <a:t>smile!</a:t>
            </a:r>
          </a:p>
        </p:txBody>
      </p:sp>
    </p:spTree>
    <p:extLst>
      <p:ext uri="{BB962C8B-B14F-4D97-AF65-F5344CB8AC3E}">
        <p14:creationId xmlns:p14="http://schemas.microsoft.com/office/powerpoint/2010/main" val="442305312"/>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175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8" dur="175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9" dur="1750"/>
                                        <p:tgtEl>
                                          <p:spTgt spid="9">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 calcmode="lin" valueType="num">
                                      <p:cBhvr>
                                        <p:cTn id="12" dur="1750" fill="hold"/>
                                        <p:tgtEl>
                                          <p:spTgt spid="9">
                                            <p:txEl>
                                              <p:pRg st="1" end="1"/>
                                            </p:txEl>
                                          </p:spTgt>
                                        </p:tgtEl>
                                        <p:attrNameLst>
                                          <p:attrName>ppt_w</p:attrName>
                                        </p:attrNameLst>
                                      </p:cBhvr>
                                      <p:tavLst>
                                        <p:tav tm="0">
                                          <p:val>
                                            <p:strVal val="#ppt_w*0.70"/>
                                          </p:val>
                                        </p:tav>
                                        <p:tav tm="100000">
                                          <p:val>
                                            <p:strVal val="#ppt_w"/>
                                          </p:val>
                                        </p:tav>
                                      </p:tavLst>
                                    </p:anim>
                                    <p:anim calcmode="lin" valueType="num">
                                      <p:cBhvr>
                                        <p:cTn id="13" dur="1750" fill="hold"/>
                                        <p:tgtEl>
                                          <p:spTgt spid="9">
                                            <p:txEl>
                                              <p:pRg st="1" end="1"/>
                                            </p:txEl>
                                          </p:spTgt>
                                        </p:tgtEl>
                                        <p:attrNameLst>
                                          <p:attrName>ppt_h</p:attrName>
                                        </p:attrNameLst>
                                      </p:cBhvr>
                                      <p:tavLst>
                                        <p:tav tm="0">
                                          <p:val>
                                            <p:strVal val="#ppt_h"/>
                                          </p:val>
                                        </p:tav>
                                        <p:tav tm="100000">
                                          <p:val>
                                            <p:strVal val="#ppt_h"/>
                                          </p:val>
                                        </p:tav>
                                      </p:tavLst>
                                    </p:anim>
                                    <p:animEffect transition="in" filter="fade">
                                      <p:cBhvr>
                                        <p:cTn id="14" dur="1750"/>
                                        <p:tgtEl>
                                          <p:spTgt spid="9">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 calcmode="lin" valueType="num">
                                      <p:cBhvr>
                                        <p:cTn id="17" dur="1750" fill="hold"/>
                                        <p:tgtEl>
                                          <p:spTgt spid="9">
                                            <p:txEl>
                                              <p:pRg st="2" end="2"/>
                                            </p:txEl>
                                          </p:spTgt>
                                        </p:tgtEl>
                                        <p:attrNameLst>
                                          <p:attrName>ppt_w</p:attrName>
                                        </p:attrNameLst>
                                      </p:cBhvr>
                                      <p:tavLst>
                                        <p:tav tm="0">
                                          <p:val>
                                            <p:strVal val="#ppt_w*0.70"/>
                                          </p:val>
                                        </p:tav>
                                        <p:tav tm="100000">
                                          <p:val>
                                            <p:strVal val="#ppt_w"/>
                                          </p:val>
                                        </p:tav>
                                      </p:tavLst>
                                    </p:anim>
                                    <p:anim calcmode="lin" valueType="num">
                                      <p:cBhvr>
                                        <p:cTn id="18" dur="1750" fill="hold"/>
                                        <p:tgtEl>
                                          <p:spTgt spid="9">
                                            <p:txEl>
                                              <p:pRg st="2" end="2"/>
                                            </p:txEl>
                                          </p:spTgt>
                                        </p:tgtEl>
                                        <p:attrNameLst>
                                          <p:attrName>ppt_h</p:attrName>
                                        </p:attrNameLst>
                                      </p:cBhvr>
                                      <p:tavLst>
                                        <p:tav tm="0">
                                          <p:val>
                                            <p:strVal val="#ppt_h"/>
                                          </p:val>
                                        </p:tav>
                                        <p:tav tm="100000">
                                          <p:val>
                                            <p:strVal val="#ppt_h"/>
                                          </p:val>
                                        </p:tav>
                                      </p:tavLst>
                                    </p:anim>
                                    <p:animEffect transition="in" filter="fade">
                                      <p:cBhvr>
                                        <p:cTn id="19" dur="1750"/>
                                        <p:tgtEl>
                                          <p:spTgt spid="9">
                                            <p:txEl>
                                              <p:pRg st="2" end="2"/>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 calcmode="lin" valueType="num">
                                      <p:cBhvr>
                                        <p:cTn id="22" dur="1750" fill="hold"/>
                                        <p:tgtEl>
                                          <p:spTgt spid="9">
                                            <p:txEl>
                                              <p:pRg st="3" end="3"/>
                                            </p:txEl>
                                          </p:spTgt>
                                        </p:tgtEl>
                                        <p:attrNameLst>
                                          <p:attrName>ppt_w</p:attrName>
                                        </p:attrNameLst>
                                      </p:cBhvr>
                                      <p:tavLst>
                                        <p:tav tm="0">
                                          <p:val>
                                            <p:strVal val="#ppt_w*0.70"/>
                                          </p:val>
                                        </p:tav>
                                        <p:tav tm="100000">
                                          <p:val>
                                            <p:strVal val="#ppt_w"/>
                                          </p:val>
                                        </p:tav>
                                      </p:tavLst>
                                    </p:anim>
                                    <p:anim calcmode="lin" valueType="num">
                                      <p:cBhvr>
                                        <p:cTn id="23" dur="1750" fill="hold"/>
                                        <p:tgtEl>
                                          <p:spTgt spid="9">
                                            <p:txEl>
                                              <p:pRg st="3" end="3"/>
                                            </p:txEl>
                                          </p:spTgt>
                                        </p:tgtEl>
                                        <p:attrNameLst>
                                          <p:attrName>ppt_h</p:attrName>
                                        </p:attrNameLst>
                                      </p:cBhvr>
                                      <p:tavLst>
                                        <p:tav tm="0">
                                          <p:val>
                                            <p:strVal val="#ppt_h"/>
                                          </p:val>
                                        </p:tav>
                                        <p:tav tm="100000">
                                          <p:val>
                                            <p:strVal val="#ppt_h"/>
                                          </p:val>
                                        </p:tav>
                                      </p:tavLst>
                                    </p:anim>
                                    <p:animEffect transition="in" filter="fade">
                                      <p:cBhvr>
                                        <p:cTn id="24" dur="175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77509"/>
            <a:ext cx="12192000" cy="6309420"/>
          </a:xfrm>
          <a:prstGeom prst="rect">
            <a:avLst/>
          </a:prstGeom>
          <a:noFill/>
        </p:spPr>
        <p:txBody>
          <a:bodyPr wrap="square" rtlCol="0">
            <a:spAutoFit/>
          </a:bodyPr>
          <a:lstStyle/>
          <a:p>
            <a:pPr algn="ctr"/>
            <a:r>
              <a:rPr lang="en-US" sz="5400" dirty="0"/>
              <a:t>The CDC now recognizes that SLEEP </a:t>
            </a:r>
          </a:p>
          <a:p>
            <a:pPr algn="ctr"/>
            <a:r>
              <a:rPr lang="en-US" sz="5400" dirty="0"/>
              <a:t>plays a critical role in good health. </a:t>
            </a:r>
          </a:p>
          <a:p>
            <a:pPr algn="ctr"/>
            <a:endParaRPr lang="en-US" sz="5400" dirty="0"/>
          </a:p>
          <a:p>
            <a:pPr algn="ctr"/>
            <a:endParaRPr lang="en-US" sz="5400" dirty="0"/>
          </a:p>
          <a:p>
            <a:pPr algn="ctr"/>
            <a:endParaRPr lang="en-US" sz="5400" dirty="0"/>
          </a:p>
          <a:p>
            <a:pPr algn="ctr"/>
            <a:endParaRPr lang="en-US" sz="5400" dirty="0"/>
          </a:p>
          <a:p>
            <a:pPr algn="ctr"/>
            <a:r>
              <a:rPr lang="en-US" sz="4000" dirty="0"/>
              <a:t>People who are short on sleep have increased risk </a:t>
            </a:r>
          </a:p>
          <a:p>
            <a:pPr algn="ctr"/>
            <a:r>
              <a:rPr lang="en-US" sz="4000" dirty="0"/>
              <a:t>for obesity, diabetes, hypertension.  </a:t>
            </a:r>
          </a:p>
        </p:txBody>
      </p:sp>
      <p:pic>
        <p:nvPicPr>
          <p:cNvPr id="2" name="Picture 1" descr="dogkit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3723" y="1931836"/>
            <a:ext cx="5741264" cy="3111765"/>
          </a:xfrm>
          <a:prstGeom prst="rect">
            <a:avLst/>
          </a:prstGeom>
        </p:spPr>
      </p:pic>
    </p:spTree>
    <p:extLst>
      <p:ext uri="{BB962C8B-B14F-4D97-AF65-F5344CB8AC3E}">
        <p14:creationId xmlns:p14="http://schemas.microsoft.com/office/powerpoint/2010/main" val="1771450381"/>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2876" y="-492402"/>
            <a:ext cx="12554876" cy="761928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button.JPG"/>
          <p:cNvPicPr>
            <a:picLocks noChangeAspect="1"/>
          </p:cNvPicPr>
          <p:nvPr/>
        </p:nvPicPr>
        <p:blipFill rotWithShape="1">
          <a:blip r:embed="rId2">
            <a:extLst>
              <a:ext uri="{28A0092B-C50C-407E-A947-70E740481C1C}">
                <a14:useLocalDpi xmlns:a14="http://schemas.microsoft.com/office/drawing/2010/main" val="0"/>
              </a:ext>
            </a:extLst>
          </a:blip>
          <a:srcRect l="61171" t="11828" r="7293" b="50135"/>
          <a:stretch/>
        </p:blipFill>
        <p:spPr>
          <a:xfrm rot="5400000">
            <a:off x="5338331" y="312172"/>
            <a:ext cx="6543766" cy="5919422"/>
          </a:xfrm>
          <a:prstGeom prst="rect">
            <a:avLst/>
          </a:prstGeom>
          <a:ln>
            <a:noFill/>
          </a:ln>
          <a:effectLst>
            <a:softEdge rad="112500"/>
          </a:effectLst>
        </p:spPr>
      </p:pic>
      <p:sp>
        <p:nvSpPr>
          <p:cNvPr id="9" name="TextBox 8"/>
          <p:cNvSpPr txBox="1"/>
          <p:nvPr/>
        </p:nvSpPr>
        <p:spPr>
          <a:xfrm>
            <a:off x="0" y="77748"/>
            <a:ext cx="5365386" cy="5853910"/>
          </a:xfrm>
          <a:prstGeom prst="rect">
            <a:avLst/>
          </a:prstGeom>
          <a:noFill/>
        </p:spPr>
        <p:txBody>
          <a:bodyPr wrap="square" rtlCol="0">
            <a:spAutoFit/>
          </a:bodyPr>
          <a:lstStyle/>
          <a:p>
            <a:pPr algn="ctr">
              <a:lnSpc>
                <a:spcPct val="140000"/>
              </a:lnSpc>
            </a:pPr>
            <a:r>
              <a:rPr lang="en-US" sz="5400" b="1" dirty="0">
                <a:solidFill>
                  <a:schemeClr val="accent1"/>
                </a:solidFill>
              </a:rPr>
              <a:t>Ask us how </a:t>
            </a:r>
          </a:p>
          <a:p>
            <a:pPr algn="ctr">
              <a:lnSpc>
                <a:spcPct val="140000"/>
              </a:lnSpc>
            </a:pPr>
            <a:r>
              <a:rPr lang="en-US" sz="5400" b="1" dirty="0">
                <a:solidFill>
                  <a:schemeClr val="accent1"/>
                </a:solidFill>
              </a:rPr>
              <a:t>we can help </a:t>
            </a:r>
          </a:p>
          <a:p>
            <a:pPr algn="ctr">
              <a:lnSpc>
                <a:spcPct val="140000"/>
              </a:lnSpc>
            </a:pPr>
            <a:r>
              <a:rPr lang="en-US" sz="5400" b="1" dirty="0">
                <a:solidFill>
                  <a:schemeClr val="accent1"/>
                </a:solidFill>
              </a:rPr>
              <a:t>improve </a:t>
            </a:r>
          </a:p>
          <a:p>
            <a:pPr algn="ctr">
              <a:lnSpc>
                <a:spcPct val="140000"/>
              </a:lnSpc>
            </a:pPr>
            <a:r>
              <a:rPr lang="en-US" sz="5400" b="1" dirty="0">
                <a:solidFill>
                  <a:schemeClr val="accent1"/>
                </a:solidFill>
              </a:rPr>
              <a:t>your </a:t>
            </a:r>
          </a:p>
          <a:p>
            <a:pPr algn="ctr">
              <a:lnSpc>
                <a:spcPct val="140000"/>
              </a:lnSpc>
            </a:pPr>
            <a:r>
              <a:rPr lang="en-US" sz="5400" b="1" dirty="0">
                <a:solidFill>
                  <a:schemeClr val="accent1"/>
                </a:solidFill>
              </a:rPr>
              <a:t>Smile!  </a:t>
            </a:r>
          </a:p>
        </p:txBody>
      </p:sp>
    </p:spTree>
    <p:extLst>
      <p:ext uri="{BB962C8B-B14F-4D97-AF65-F5344CB8AC3E}">
        <p14:creationId xmlns:p14="http://schemas.microsoft.com/office/powerpoint/2010/main" val="734832579"/>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 calcmode="lin" valueType="num">
                                      <p:cBhvr>
                                        <p:cTn id="9" dur="5000" fill="hold"/>
                                        <p:tgtEl>
                                          <p:spTgt spid="3"/>
                                        </p:tgtEl>
                                        <p:attrNameLst>
                                          <p:attrName>style.rotation</p:attrName>
                                        </p:attrNameLst>
                                      </p:cBhvr>
                                      <p:tavLst>
                                        <p:tav tm="0">
                                          <p:val>
                                            <p:fltVal val="360"/>
                                          </p:val>
                                        </p:tav>
                                        <p:tav tm="100000">
                                          <p:val>
                                            <p:fltVal val="0"/>
                                          </p:val>
                                        </p:tav>
                                      </p:tavLst>
                                    </p:anim>
                                    <p:animEffect transition="in" filter="fade">
                                      <p:cBhvr>
                                        <p:cTn id="10"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x-ray2.jpg"/>
          <p:cNvPicPr>
            <a:picLocks noChangeAspect="1"/>
          </p:cNvPicPr>
          <p:nvPr/>
        </p:nvPicPr>
        <p:blipFill rotWithShape="1">
          <a:blip r:embed="rId3">
            <a:extLst>
              <a:ext uri="{28A0092B-C50C-407E-A947-70E740481C1C}">
                <a14:useLocalDpi xmlns:a14="http://schemas.microsoft.com/office/drawing/2010/main" val="0"/>
              </a:ext>
            </a:extLst>
          </a:blip>
          <a:srcRect l="50019"/>
          <a:stretch/>
        </p:blipFill>
        <p:spPr>
          <a:xfrm>
            <a:off x="5679995" y="0"/>
            <a:ext cx="6661611" cy="6858000"/>
          </a:xfrm>
          <a:prstGeom prst="rect">
            <a:avLst/>
          </a:prstGeom>
        </p:spPr>
      </p:pic>
      <p:sp>
        <p:nvSpPr>
          <p:cNvPr id="5" name="TextBox 4"/>
          <p:cNvSpPr txBox="1"/>
          <p:nvPr/>
        </p:nvSpPr>
        <p:spPr>
          <a:xfrm>
            <a:off x="471315" y="546029"/>
            <a:ext cx="5017113" cy="5925084"/>
          </a:xfrm>
          <a:prstGeom prst="rect">
            <a:avLst/>
          </a:prstGeom>
          <a:solidFill>
            <a:schemeClr val="bg1"/>
          </a:solidFill>
        </p:spPr>
        <p:txBody>
          <a:bodyPr wrap="square" rtlCol="0">
            <a:spAutoFit/>
          </a:bodyPr>
          <a:lstStyle/>
          <a:p>
            <a:pPr algn="ctr">
              <a:lnSpc>
                <a:spcPct val="150000"/>
              </a:lnSpc>
            </a:pPr>
            <a:r>
              <a:rPr lang="en-US" sz="3200" b="1" dirty="0">
                <a:latin typeface="Arial Black" charset="0"/>
                <a:ea typeface="Arial Black" charset="0"/>
                <a:cs typeface="Arial Black" charset="0"/>
              </a:rPr>
              <a:t>We use </a:t>
            </a:r>
          </a:p>
          <a:p>
            <a:pPr algn="ctr">
              <a:lnSpc>
                <a:spcPct val="150000"/>
              </a:lnSpc>
            </a:pPr>
            <a:r>
              <a:rPr lang="en-US" sz="3200" b="1" dirty="0">
                <a:solidFill>
                  <a:srgbClr val="3366FF"/>
                </a:solidFill>
                <a:latin typeface="Arial Black" charset="0"/>
                <a:ea typeface="Arial Black" charset="0"/>
                <a:cs typeface="Arial Black" charset="0"/>
              </a:rPr>
              <a:t>Digital Technology </a:t>
            </a:r>
          </a:p>
          <a:p>
            <a:pPr algn="ctr">
              <a:lnSpc>
                <a:spcPct val="150000"/>
              </a:lnSpc>
            </a:pPr>
            <a:r>
              <a:rPr lang="en-US" sz="3200" b="1" dirty="0">
                <a:latin typeface="Arial Black" charset="0"/>
                <a:ea typeface="Arial Black" charset="0"/>
                <a:cs typeface="Arial Black" charset="0"/>
              </a:rPr>
              <a:t>To evaluate the condition </a:t>
            </a:r>
          </a:p>
          <a:p>
            <a:pPr algn="ctr">
              <a:lnSpc>
                <a:spcPct val="150000"/>
              </a:lnSpc>
            </a:pPr>
            <a:r>
              <a:rPr lang="en-US" sz="3200" b="1" dirty="0">
                <a:latin typeface="Arial Black" charset="0"/>
                <a:ea typeface="Arial Black" charset="0"/>
                <a:cs typeface="Arial Black" charset="0"/>
              </a:rPr>
              <a:t>of your teeth and jaws,</a:t>
            </a:r>
          </a:p>
          <a:p>
            <a:pPr algn="ctr">
              <a:lnSpc>
                <a:spcPct val="150000"/>
              </a:lnSpc>
            </a:pPr>
            <a:r>
              <a:rPr lang="en-US" sz="3200" b="1" dirty="0">
                <a:latin typeface="Arial Black" charset="0"/>
                <a:ea typeface="Arial Black" charset="0"/>
                <a:cs typeface="Arial Black" charset="0"/>
              </a:rPr>
              <a:t> while reducing </a:t>
            </a:r>
          </a:p>
          <a:p>
            <a:pPr algn="ctr">
              <a:lnSpc>
                <a:spcPct val="150000"/>
              </a:lnSpc>
            </a:pPr>
            <a:r>
              <a:rPr lang="en-US" sz="3200" b="1" dirty="0">
                <a:latin typeface="Arial Black" charset="0"/>
                <a:ea typeface="Arial Black" charset="0"/>
                <a:cs typeface="Arial Black" charset="0"/>
              </a:rPr>
              <a:t>radiation exposure. </a:t>
            </a:r>
          </a:p>
        </p:txBody>
      </p:sp>
    </p:spTree>
    <p:extLst>
      <p:ext uri="{BB962C8B-B14F-4D97-AF65-F5344CB8AC3E}">
        <p14:creationId xmlns:p14="http://schemas.microsoft.com/office/powerpoint/2010/main" val="1934431592"/>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Fun-Ways-to-Get-Your-Kids-to-Brush-Their-Teet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97" y="0"/>
            <a:ext cx="10335638" cy="6858000"/>
          </a:xfrm>
          <a:prstGeom prst="rect">
            <a:avLst/>
          </a:prstGeom>
        </p:spPr>
      </p:pic>
      <p:sp>
        <p:nvSpPr>
          <p:cNvPr id="5" name="TextBox 4"/>
          <p:cNvSpPr txBox="1"/>
          <p:nvPr/>
        </p:nvSpPr>
        <p:spPr>
          <a:xfrm>
            <a:off x="5991400" y="11871"/>
            <a:ext cx="4415471" cy="3200876"/>
          </a:xfrm>
          <a:prstGeom prst="rect">
            <a:avLst/>
          </a:prstGeom>
          <a:noFill/>
        </p:spPr>
        <p:txBody>
          <a:bodyPr wrap="square" rtlCol="0">
            <a:spAutoFit/>
          </a:bodyPr>
          <a:lstStyle/>
          <a:p>
            <a:pPr>
              <a:lnSpc>
                <a:spcPct val="150000"/>
              </a:lnSpc>
            </a:pPr>
            <a:r>
              <a:rPr lang="en-US" sz="3200" dirty="0">
                <a:solidFill>
                  <a:srgbClr val="FF0000"/>
                </a:solidFill>
                <a:latin typeface="Abadi MT Condensed Extra Bold"/>
                <a:cs typeface="Abadi MT Condensed Extra Bold"/>
              </a:rPr>
              <a:t>“I don’t </a:t>
            </a:r>
            <a:r>
              <a:rPr lang="en-US" sz="3200" dirty="0" err="1">
                <a:solidFill>
                  <a:srgbClr val="FF0000"/>
                </a:solidFill>
                <a:latin typeface="Abadi MT Condensed Extra Bold"/>
                <a:cs typeface="Abadi MT Condensed Extra Bold"/>
              </a:rPr>
              <a:t>wanna</a:t>
            </a:r>
            <a:r>
              <a:rPr lang="en-US" sz="3200" dirty="0">
                <a:solidFill>
                  <a:srgbClr val="FF0000"/>
                </a:solidFill>
                <a:latin typeface="Abadi MT Condensed Extra Bold"/>
                <a:cs typeface="Abadi MT Condensed Extra Bold"/>
              </a:rPr>
              <a:t> brush.”</a:t>
            </a:r>
          </a:p>
          <a:p>
            <a:pPr>
              <a:lnSpc>
                <a:spcPct val="150000"/>
              </a:lnSpc>
            </a:pPr>
            <a:endParaRPr lang="en-US" sz="3200" dirty="0">
              <a:solidFill>
                <a:srgbClr val="FF0000"/>
              </a:solidFill>
              <a:latin typeface="Abadi MT Condensed Extra Bold"/>
              <a:cs typeface="Abadi MT Condensed Extra Bold"/>
            </a:endParaRPr>
          </a:p>
          <a:p>
            <a:pPr marL="1428750" lvl="2" indent="-514350">
              <a:lnSpc>
                <a:spcPct val="150000"/>
              </a:lnSpc>
              <a:buAutoNum type="arabicPeriod"/>
            </a:pPr>
            <a:r>
              <a:rPr lang="en-US" sz="2400" dirty="0">
                <a:solidFill>
                  <a:srgbClr val="FF0000"/>
                </a:solidFill>
                <a:latin typeface="Abadi MT Condensed Extra Bold"/>
                <a:cs typeface="Abadi MT Condensed Extra Bold"/>
              </a:rPr>
              <a:t>Tell/Show/Do</a:t>
            </a:r>
          </a:p>
          <a:p>
            <a:pPr marL="1428750" lvl="2" indent="-514350">
              <a:lnSpc>
                <a:spcPct val="150000"/>
              </a:lnSpc>
              <a:buAutoNum type="arabicPeriod"/>
            </a:pPr>
            <a:r>
              <a:rPr lang="en-US" sz="2400" dirty="0">
                <a:solidFill>
                  <a:srgbClr val="FF0000"/>
                </a:solidFill>
                <a:latin typeface="Abadi MT Condensed Extra Bold"/>
                <a:cs typeface="Abadi MT Condensed Extra Bold"/>
              </a:rPr>
              <a:t>Positive Reinforcement</a:t>
            </a:r>
          </a:p>
          <a:p>
            <a:pPr marL="1428750" lvl="2" indent="-514350">
              <a:lnSpc>
                <a:spcPct val="150000"/>
              </a:lnSpc>
              <a:buAutoNum type="arabicPeriod"/>
            </a:pPr>
            <a:r>
              <a:rPr lang="en-US" sz="2400" dirty="0">
                <a:solidFill>
                  <a:srgbClr val="FF0000"/>
                </a:solidFill>
                <a:latin typeface="Abadi MT Condensed Extra Bold"/>
                <a:cs typeface="Abadi MT Condensed Extra Bold"/>
              </a:rPr>
              <a:t>Modeling </a:t>
            </a:r>
          </a:p>
        </p:txBody>
      </p:sp>
    </p:spTree>
    <p:extLst>
      <p:ext uri="{BB962C8B-B14F-4D97-AF65-F5344CB8AC3E}">
        <p14:creationId xmlns:p14="http://schemas.microsoft.com/office/powerpoint/2010/main" val="1183860571"/>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ke-Us-on-Faceboo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08123">
            <a:off x="585302" y="574500"/>
            <a:ext cx="1255533" cy="1325922"/>
          </a:xfrm>
          <a:prstGeom prst="rect">
            <a:avLst/>
          </a:prstGeom>
        </p:spPr>
      </p:pic>
      <p:sp>
        <p:nvSpPr>
          <p:cNvPr id="5" name="TextBox 4"/>
          <p:cNvSpPr txBox="1"/>
          <p:nvPr/>
        </p:nvSpPr>
        <p:spPr>
          <a:xfrm>
            <a:off x="2" y="5842337"/>
            <a:ext cx="12192000" cy="1046440"/>
          </a:xfrm>
          <a:prstGeom prst="rect">
            <a:avLst/>
          </a:prstGeom>
          <a:noFill/>
        </p:spPr>
        <p:txBody>
          <a:bodyPr wrap="square" rtlCol="0">
            <a:spAutoFit/>
          </a:bodyPr>
          <a:lstStyle/>
          <a:p>
            <a:pPr algn="ctr"/>
            <a:r>
              <a:rPr lang="en-US" sz="3000" dirty="0"/>
              <a:t>Like LITITZ ORTHODONTICS on FACEBOOK to see what fun we’re up to!</a:t>
            </a:r>
          </a:p>
          <a:p>
            <a:pPr algn="ctr"/>
            <a:endParaRPr lang="en-US" sz="3200" dirty="0"/>
          </a:p>
        </p:txBody>
      </p:sp>
      <p:pic>
        <p:nvPicPr>
          <p:cNvPr id="7" name="Picture 6" descr="Like-Us-on-Faceboo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08123">
            <a:off x="9054391" y="2439277"/>
            <a:ext cx="1255533" cy="1325922"/>
          </a:xfrm>
          <a:prstGeom prst="rect">
            <a:avLst/>
          </a:prstGeom>
        </p:spPr>
      </p:pic>
      <p:pic>
        <p:nvPicPr>
          <p:cNvPr id="8" name="Picture 7" descr="Like-Us-on-Faceboo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08123">
            <a:off x="585303" y="4006123"/>
            <a:ext cx="1255533" cy="1325922"/>
          </a:xfrm>
          <a:prstGeom prst="rect">
            <a:avLst/>
          </a:prstGeom>
        </p:spPr>
      </p:pic>
      <p:pic>
        <p:nvPicPr>
          <p:cNvPr id="9" name="Picture 8" descr="Like-Us-on-Faceboo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51105">
            <a:off x="9711110" y="569186"/>
            <a:ext cx="1255533" cy="1325922"/>
          </a:xfrm>
          <a:prstGeom prst="rect">
            <a:avLst/>
          </a:prstGeom>
        </p:spPr>
      </p:pic>
      <p:pic>
        <p:nvPicPr>
          <p:cNvPr id="10" name="Picture 9" descr="Like-Us-on-Faceboo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51105">
            <a:off x="1396726" y="2293104"/>
            <a:ext cx="1255533" cy="1325922"/>
          </a:xfrm>
          <a:prstGeom prst="rect">
            <a:avLst/>
          </a:prstGeom>
        </p:spPr>
      </p:pic>
      <p:pic>
        <p:nvPicPr>
          <p:cNvPr id="11" name="Picture 10" descr="Like-Us-on-Faceboo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51105">
            <a:off x="10143702" y="4011438"/>
            <a:ext cx="1255533" cy="1325922"/>
          </a:xfrm>
          <a:prstGeom prst="rect">
            <a:avLst/>
          </a:prstGeom>
        </p:spPr>
      </p:pic>
      <p:pic>
        <p:nvPicPr>
          <p:cNvPr id="6" name="Picture 5" descr="A picture containing tree, outdoor, person, group&#10;&#10;Description automatically generated">
            <a:extLst>
              <a:ext uri="{FF2B5EF4-FFF2-40B4-BE49-F238E27FC236}">
                <a16:creationId xmlns:a16="http://schemas.microsoft.com/office/drawing/2014/main" id="{9224FBBE-D240-A046-ACC5-5646C4C58254}"/>
              </a:ext>
            </a:extLst>
          </p:cNvPr>
          <p:cNvPicPr>
            <a:picLocks noChangeAspect="1"/>
          </p:cNvPicPr>
          <p:nvPr/>
        </p:nvPicPr>
        <p:blipFill>
          <a:blip r:embed="rId3"/>
          <a:stretch>
            <a:fillRect/>
          </a:stretch>
        </p:blipFill>
        <p:spPr>
          <a:xfrm>
            <a:off x="2582604" y="500731"/>
            <a:ext cx="6547556" cy="4910667"/>
          </a:xfrm>
          <a:prstGeom prst="rect">
            <a:avLst/>
          </a:prstGeom>
        </p:spPr>
      </p:pic>
    </p:spTree>
    <p:extLst>
      <p:ext uri="{BB962C8B-B14F-4D97-AF65-F5344CB8AC3E}">
        <p14:creationId xmlns:p14="http://schemas.microsoft.com/office/powerpoint/2010/main" val="1933485211"/>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style.rotation</p:attrName>
                                        </p:attrNameLst>
                                      </p:cBhvr>
                                      <p:tavLst>
                                        <p:tav tm="0">
                                          <p:val>
                                            <p:fltVal val="720"/>
                                          </p:val>
                                        </p:tav>
                                        <p:tav tm="100000">
                                          <p:val>
                                            <p:fltVal val="0"/>
                                          </p:val>
                                        </p:tav>
                                      </p:tavLst>
                                    </p:anim>
                                    <p:anim calcmode="lin" valueType="num">
                                      <p:cBhvr>
                                        <p:cTn id="9" dur="3000" fill="hold"/>
                                        <p:tgtEl>
                                          <p:spTgt spid="4"/>
                                        </p:tgtEl>
                                        <p:attrNameLst>
                                          <p:attrName>ppt_h</p:attrName>
                                        </p:attrNameLst>
                                      </p:cBhvr>
                                      <p:tavLst>
                                        <p:tav tm="0">
                                          <p:val>
                                            <p:fltVal val="0"/>
                                          </p:val>
                                        </p:tav>
                                        <p:tav tm="100000">
                                          <p:val>
                                            <p:strVal val="#ppt_h"/>
                                          </p:val>
                                        </p:tav>
                                      </p:tavLst>
                                    </p:anim>
                                    <p:anim calcmode="lin" valueType="num">
                                      <p:cBhvr>
                                        <p:cTn id="10" dur="3000" fill="hold"/>
                                        <p:tgtEl>
                                          <p:spTgt spid="4"/>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3000"/>
                                        <p:tgtEl>
                                          <p:spTgt spid="7"/>
                                        </p:tgtEl>
                                      </p:cBhvr>
                                    </p:animEffect>
                                    <p:anim calcmode="lin" valueType="num">
                                      <p:cBhvr>
                                        <p:cTn id="14" dur="3000" fill="hold"/>
                                        <p:tgtEl>
                                          <p:spTgt spid="7"/>
                                        </p:tgtEl>
                                        <p:attrNameLst>
                                          <p:attrName>style.rotation</p:attrName>
                                        </p:attrNameLst>
                                      </p:cBhvr>
                                      <p:tavLst>
                                        <p:tav tm="0">
                                          <p:val>
                                            <p:fltVal val="720"/>
                                          </p:val>
                                        </p:tav>
                                        <p:tav tm="100000">
                                          <p:val>
                                            <p:fltVal val="0"/>
                                          </p:val>
                                        </p:tav>
                                      </p:tavLst>
                                    </p:anim>
                                    <p:anim calcmode="lin" valueType="num">
                                      <p:cBhvr>
                                        <p:cTn id="15" dur="3000" fill="hold"/>
                                        <p:tgtEl>
                                          <p:spTgt spid="7"/>
                                        </p:tgtEl>
                                        <p:attrNameLst>
                                          <p:attrName>ppt_h</p:attrName>
                                        </p:attrNameLst>
                                      </p:cBhvr>
                                      <p:tavLst>
                                        <p:tav tm="0">
                                          <p:val>
                                            <p:fltVal val="0"/>
                                          </p:val>
                                        </p:tav>
                                        <p:tav tm="100000">
                                          <p:val>
                                            <p:strVal val="#ppt_h"/>
                                          </p:val>
                                        </p:tav>
                                      </p:tavLst>
                                    </p:anim>
                                    <p:anim calcmode="lin" valueType="num">
                                      <p:cBhvr>
                                        <p:cTn id="16" dur="3000" fill="hold"/>
                                        <p:tgtEl>
                                          <p:spTgt spid="7"/>
                                        </p:tgtEl>
                                        <p:attrNameLst>
                                          <p:attrName>ppt_w</p:attrName>
                                        </p:attrNameLst>
                                      </p:cBhvr>
                                      <p:tavLst>
                                        <p:tav tm="0">
                                          <p:val>
                                            <p:fltVal val="0"/>
                                          </p:val>
                                        </p:tav>
                                        <p:tav tm="100000">
                                          <p:val>
                                            <p:strVal val="#ppt_w"/>
                                          </p:val>
                                        </p:tav>
                                      </p:tavLst>
                                    </p:anim>
                                  </p:childTnLst>
                                </p:cTn>
                              </p:par>
                              <p:par>
                                <p:cTn id="17" presetID="35"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3000"/>
                                        <p:tgtEl>
                                          <p:spTgt spid="8"/>
                                        </p:tgtEl>
                                      </p:cBhvr>
                                    </p:animEffect>
                                    <p:anim calcmode="lin" valueType="num">
                                      <p:cBhvr>
                                        <p:cTn id="20" dur="3000" fill="hold"/>
                                        <p:tgtEl>
                                          <p:spTgt spid="8"/>
                                        </p:tgtEl>
                                        <p:attrNameLst>
                                          <p:attrName>style.rotation</p:attrName>
                                        </p:attrNameLst>
                                      </p:cBhvr>
                                      <p:tavLst>
                                        <p:tav tm="0">
                                          <p:val>
                                            <p:fltVal val="720"/>
                                          </p:val>
                                        </p:tav>
                                        <p:tav tm="100000">
                                          <p:val>
                                            <p:fltVal val="0"/>
                                          </p:val>
                                        </p:tav>
                                      </p:tavLst>
                                    </p:anim>
                                    <p:anim calcmode="lin" valueType="num">
                                      <p:cBhvr>
                                        <p:cTn id="21" dur="3000" fill="hold"/>
                                        <p:tgtEl>
                                          <p:spTgt spid="8"/>
                                        </p:tgtEl>
                                        <p:attrNameLst>
                                          <p:attrName>ppt_h</p:attrName>
                                        </p:attrNameLst>
                                      </p:cBhvr>
                                      <p:tavLst>
                                        <p:tav tm="0">
                                          <p:val>
                                            <p:fltVal val="0"/>
                                          </p:val>
                                        </p:tav>
                                        <p:tav tm="100000">
                                          <p:val>
                                            <p:strVal val="#ppt_h"/>
                                          </p:val>
                                        </p:tav>
                                      </p:tavLst>
                                    </p:anim>
                                    <p:anim calcmode="lin" valueType="num">
                                      <p:cBhvr>
                                        <p:cTn id="22" dur="3000" fill="hold"/>
                                        <p:tgtEl>
                                          <p:spTgt spid="8"/>
                                        </p:tgtEl>
                                        <p:attrNameLst>
                                          <p:attrName>ppt_w</p:attrName>
                                        </p:attrNameLst>
                                      </p:cBhvr>
                                      <p:tavLst>
                                        <p:tav tm="0">
                                          <p:val>
                                            <p:fltVal val="0"/>
                                          </p:val>
                                        </p:tav>
                                        <p:tav tm="100000">
                                          <p:val>
                                            <p:strVal val="#ppt_w"/>
                                          </p:val>
                                        </p:tav>
                                      </p:tavLst>
                                    </p:anim>
                                  </p:childTnLst>
                                </p:cTn>
                              </p:par>
                            </p:childTnLst>
                          </p:cTn>
                        </p:par>
                        <p:par>
                          <p:cTn id="23" fill="hold">
                            <p:stCondLst>
                              <p:cond delay="3000"/>
                            </p:stCondLst>
                            <p:childTnLst>
                              <p:par>
                                <p:cTn id="24" presetID="35"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000"/>
                                        <p:tgtEl>
                                          <p:spTgt spid="10"/>
                                        </p:tgtEl>
                                      </p:cBhvr>
                                    </p:animEffect>
                                    <p:anim calcmode="lin" valueType="num">
                                      <p:cBhvr>
                                        <p:cTn id="27" dur="2000" fill="hold"/>
                                        <p:tgtEl>
                                          <p:spTgt spid="10"/>
                                        </p:tgtEl>
                                        <p:attrNameLst>
                                          <p:attrName>style.rotation</p:attrName>
                                        </p:attrNameLst>
                                      </p:cBhvr>
                                      <p:tavLst>
                                        <p:tav tm="0">
                                          <p:val>
                                            <p:fltVal val="720"/>
                                          </p:val>
                                        </p:tav>
                                        <p:tav tm="100000">
                                          <p:val>
                                            <p:fltVal val="0"/>
                                          </p:val>
                                        </p:tav>
                                      </p:tavLst>
                                    </p:anim>
                                    <p:anim calcmode="lin" valueType="num">
                                      <p:cBhvr>
                                        <p:cTn id="28" dur="2000" fill="hold"/>
                                        <p:tgtEl>
                                          <p:spTgt spid="10"/>
                                        </p:tgtEl>
                                        <p:attrNameLst>
                                          <p:attrName>ppt_h</p:attrName>
                                        </p:attrNameLst>
                                      </p:cBhvr>
                                      <p:tavLst>
                                        <p:tav tm="0">
                                          <p:val>
                                            <p:fltVal val="0"/>
                                          </p:val>
                                        </p:tav>
                                        <p:tav tm="100000">
                                          <p:val>
                                            <p:strVal val="#ppt_h"/>
                                          </p:val>
                                        </p:tav>
                                      </p:tavLst>
                                    </p:anim>
                                    <p:anim calcmode="lin" valueType="num">
                                      <p:cBhvr>
                                        <p:cTn id="29" dur="2000" fill="hold"/>
                                        <p:tgtEl>
                                          <p:spTgt spid="10"/>
                                        </p:tgtEl>
                                        <p:attrNameLst>
                                          <p:attrName>ppt_w</p:attrName>
                                        </p:attrNameLst>
                                      </p:cBhvr>
                                      <p:tavLst>
                                        <p:tav tm="0">
                                          <p:val>
                                            <p:fltVal val="0"/>
                                          </p:val>
                                        </p:tav>
                                        <p:tav tm="100000">
                                          <p:val>
                                            <p:strVal val="#ppt_w"/>
                                          </p:val>
                                        </p:tav>
                                      </p:tavLst>
                                    </p:anim>
                                  </p:childTnLst>
                                </p:cTn>
                              </p:par>
                            </p:childTnLst>
                          </p:cTn>
                        </p:par>
                        <p:par>
                          <p:cTn id="30" fill="hold">
                            <p:stCondLst>
                              <p:cond delay="5000"/>
                            </p:stCondLst>
                            <p:childTnLst>
                              <p:par>
                                <p:cTn id="31" presetID="35"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3000"/>
                                        <p:tgtEl>
                                          <p:spTgt spid="9"/>
                                        </p:tgtEl>
                                      </p:cBhvr>
                                    </p:animEffect>
                                    <p:anim calcmode="lin" valueType="num">
                                      <p:cBhvr>
                                        <p:cTn id="34" dur="3000" fill="hold"/>
                                        <p:tgtEl>
                                          <p:spTgt spid="9"/>
                                        </p:tgtEl>
                                        <p:attrNameLst>
                                          <p:attrName>style.rotation</p:attrName>
                                        </p:attrNameLst>
                                      </p:cBhvr>
                                      <p:tavLst>
                                        <p:tav tm="0">
                                          <p:val>
                                            <p:fltVal val="720"/>
                                          </p:val>
                                        </p:tav>
                                        <p:tav tm="100000">
                                          <p:val>
                                            <p:fltVal val="0"/>
                                          </p:val>
                                        </p:tav>
                                      </p:tavLst>
                                    </p:anim>
                                    <p:anim calcmode="lin" valueType="num">
                                      <p:cBhvr>
                                        <p:cTn id="35" dur="3000" fill="hold"/>
                                        <p:tgtEl>
                                          <p:spTgt spid="9"/>
                                        </p:tgtEl>
                                        <p:attrNameLst>
                                          <p:attrName>ppt_h</p:attrName>
                                        </p:attrNameLst>
                                      </p:cBhvr>
                                      <p:tavLst>
                                        <p:tav tm="0">
                                          <p:val>
                                            <p:fltVal val="0"/>
                                          </p:val>
                                        </p:tav>
                                        <p:tav tm="100000">
                                          <p:val>
                                            <p:strVal val="#ppt_h"/>
                                          </p:val>
                                        </p:tav>
                                      </p:tavLst>
                                    </p:anim>
                                    <p:anim calcmode="lin" valueType="num">
                                      <p:cBhvr>
                                        <p:cTn id="36" dur="3000" fill="hold"/>
                                        <p:tgtEl>
                                          <p:spTgt spid="9"/>
                                        </p:tgtEl>
                                        <p:attrNameLst>
                                          <p:attrName>ppt_w</p:attrName>
                                        </p:attrNameLst>
                                      </p:cBhvr>
                                      <p:tavLst>
                                        <p:tav tm="0">
                                          <p:val>
                                            <p:fltVal val="0"/>
                                          </p:val>
                                        </p:tav>
                                        <p:tav tm="100000">
                                          <p:val>
                                            <p:strVal val="#ppt_w"/>
                                          </p:val>
                                        </p:tav>
                                      </p:tavLst>
                                    </p:anim>
                                  </p:childTnLst>
                                </p:cTn>
                              </p:par>
                            </p:childTnLst>
                          </p:cTn>
                        </p:par>
                        <p:par>
                          <p:cTn id="37" fill="hold">
                            <p:stCondLst>
                              <p:cond delay="8000"/>
                            </p:stCondLst>
                            <p:childTnLst>
                              <p:par>
                                <p:cTn id="38" presetID="35" presetClass="entr" presetSubtype="0"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3000"/>
                                        <p:tgtEl>
                                          <p:spTgt spid="11"/>
                                        </p:tgtEl>
                                      </p:cBhvr>
                                    </p:animEffect>
                                    <p:anim calcmode="lin" valueType="num">
                                      <p:cBhvr>
                                        <p:cTn id="41" dur="3000" fill="hold"/>
                                        <p:tgtEl>
                                          <p:spTgt spid="11"/>
                                        </p:tgtEl>
                                        <p:attrNameLst>
                                          <p:attrName>style.rotation</p:attrName>
                                        </p:attrNameLst>
                                      </p:cBhvr>
                                      <p:tavLst>
                                        <p:tav tm="0">
                                          <p:val>
                                            <p:fltVal val="720"/>
                                          </p:val>
                                        </p:tav>
                                        <p:tav tm="100000">
                                          <p:val>
                                            <p:fltVal val="0"/>
                                          </p:val>
                                        </p:tav>
                                      </p:tavLst>
                                    </p:anim>
                                    <p:anim calcmode="lin" valueType="num">
                                      <p:cBhvr>
                                        <p:cTn id="42" dur="3000" fill="hold"/>
                                        <p:tgtEl>
                                          <p:spTgt spid="11"/>
                                        </p:tgtEl>
                                        <p:attrNameLst>
                                          <p:attrName>ppt_h</p:attrName>
                                        </p:attrNameLst>
                                      </p:cBhvr>
                                      <p:tavLst>
                                        <p:tav tm="0">
                                          <p:val>
                                            <p:fltVal val="0"/>
                                          </p:val>
                                        </p:tav>
                                        <p:tav tm="100000">
                                          <p:val>
                                            <p:strVal val="#ppt_h"/>
                                          </p:val>
                                        </p:tav>
                                      </p:tavLst>
                                    </p:anim>
                                    <p:anim calcmode="lin" valueType="num">
                                      <p:cBhvr>
                                        <p:cTn id="43" dur="3000" fill="hold"/>
                                        <p:tgtEl>
                                          <p:spTgt spid="1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lene Sarah 9219_m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92" y="-814973"/>
            <a:ext cx="12486321" cy="7906320"/>
          </a:xfrm>
          <a:prstGeom prst="rect">
            <a:avLst/>
          </a:prstGeom>
        </p:spPr>
      </p:pic>
      <p:sp>
        <p:nvSpPr>
          <p:cNvPr id="5" name="Rectangle 4"/>
          <p:cNvSpPr/>
          <p:nvPr/>
        </p:nvSpPr>
        <p:spPr>
          <a:xfrm>
            <a:off x="1524000" y="3887388"/>
            <a:ext cx="8863768" cy="2591592"/>
          </a:xfrm>
          <a:prstGeom prst="rect">
            <a:avLst/>
          </a:prstGeom>
          <a:solidFill>
            <a:schemeClr val="tx2">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692464" y="3995678"/>
            <a:ext cx="8591634" cy="2369880"/>
          </a:xfrm>
          <a:prstGeom prst="rect">
            <a:avLst/>
          </a:prstGeom>
          <a:noFill/>
        </p:spPr>
        <p:txBody>
          <a:bodyPr wrap="square" rtlCol="0">
            <a:spAutoFit/>
          </a:bodyPr>
          <a:lstStyle/>
          <a:p>
            <a:pPr algn="ctr"/>
            <a:r>
              <a:rPr lang="en-US" sz="2800" dirty="0">
                <a:solidFill>
                  <a:srgbClr val="FFFFFF"/>
                </a:solidFill>
                <a:latin typeface="Arial Black"/>
                <a:cs typeface="Arial Black"/>
              </a:rPr>
              <a:t>With early diagnosis </a:t>
            </a:r>
          </a:p>
          <a:p>
            <a:pPr algn="ctr"/>
            <a:r>
              <a:rPr lang="en-US" sz="2800" dirty="0">
                <a:solidFill>
                  <a:srgbClr val="FFFFFF"/>
                </a:solidFill>
                <a:latin typeface="Arial Black"/>
                <a:cs typeface="Arial Black"/>
              </a:rPr>
              <a:t>of Periodontal Disease, non-surgical treatments can help prevent tooth loss. </a:t>
            </a:r>
          </a:p>
          <a:p>
            <a:pPr algn="ctr"/>
            <a:endParaRPr lang="en-US" sz="2800" dirty="0">
              <a:solidFill>
                <a:srgbClr val="FFFFFF"/>
              </a:solidFill>
              <a:latin typeface="Arial Black"/>
              <a:cs typeface="Arial Black"/>
            </a:endParaRPr>
          </a:p>
          <a:p>
            <a:pPr algn="ctr"/>
            <a:r>
              <a:rPr lang="en-US" sz="3600" dirty="0">
                <a:solidFill>
                  <a:srgbClr val="FFFFFF"/>
                </a:solidFill>
                <a:latin typeface="Arial Black"/>
                <a:cs typeface="Arial Black"/>
              </a:rPr>
              <a:t>Ask us about your options today!</a:t>
            </a:r>
          </a:p>
        </p:txBody>
      </p:sp>
    </p:spTree>
    <p:extLst>
      <p:ext uri="{BB962C8B-B14F-4D97-AF65-F5344CB8AC3E}">
        <p14:creationId xmlns:p14="http://schemas.microsoft.com/office/powerpoint/2010/main" val="2200554897"/>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66056-850x565-teen-girls-jewel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9820" y="1369817"/>
            <a:ext cx="6384077" cy="4243534"/>
          </a:xfrm>
          <a:prstGeom prst="rect">
            <a:avLst/>
          </a:prstGeom>
        </p:spPr>
      </p:pic>
      <p:sp>
        <p:nvSpPr>
          <p:cNvPr id="3" name="TextBox 2"/>
          <p:cNvSpPr txBox="1"/>
          <p:nvPr/>
        </p:nvSpPr>
        <p:spPr>
          <a:xfrm>
            <a:off x="536775" y="171567"/>
            <a:ext cx="11335932" cy="6894195"/>
          </a:xfrm>
          <a:prstGeom prst="rect">
            <a:avLst/>
          </a:prstGeom>
          <a:noFill/>
        </p:spPr>
        <p:txBody>
          <a:bodyPr wrap="square" rtlCol="0">
            <a:spAutoFit/>
          </a:bodyPr>
          <a:lstStyle/>
          <a:p>
            <a:pPr algn="ctr"/>
            <a:r>
              <a:rPr lang="en-US" sz="3600" b="1" dirty="0"/>
              <a:t>As teens grow, their muscle mass increases </a:t>
            </a:r>
          </a:p>
          <a:p>
            <a:pPr algn="ctr"/>
            <a:r>
              <a:rPr lang="en-US" sz="3600" b="1" dirty="0"/>
              <a:t>&amp; blood volume expands, increasing their need for </a:t>
            </a:r>
            <a:r>
              <a:rPr lang="en-US" sz="3600" b="1" dirty="0">
                <a:solidFill>
                  <a:srgbClr val="FF0000"/>
                </a:solidFill>
              </a:rPr>
              <a:t>IRON.</a:t>
            </a:r>
          </a:p>
          <a:p>
            <a:endParaRPr lang="en-US" sz="3200" dirty="0"/>
          </a:p>
          <a:p>
            <a:r>
              <a:rPr lang="en-US" sz="3200" b="1" dirty="0">
                <a:solidFill>
                  <a:srgbClr val="FF0000"/>
                </a:solidFill>
              </a:rPr>
              <a:t>Iron-rich foods include:</a:t>
            </a:r>
          </a:p>
          <a:p>
            <a:pPr marL="285750" indent="-285750">
              <a:buFont typeface="Arial"/>
              <a:buChar char="•"/>
            </a:pPr>
            <a:r>
              <a:rPr lang="en-US" sz="3200" dirty="0"/>
              <a:t>lean meats</a:t>
            </a:r>
          </a:p>
          <a:p>
            <a:pPr marL="285750" indent="-285750">
              <a:buFont typeface="Arial"/>
              <a:buChar char="•"/>
            </a:pPr>
            <a:r>
              <a:rPr lang="en-US" sz="3200" dirty="0"/>
              <a:t>fish</a:t>
            </a:r>
          </a:p>
          <a:p>
            <a:pPr marL="285750" indent="-285750">
              <a:buFont typeface="Arial"/>
              <a:buChar char="•"/>
            </a:pPr>
            <a:r>
              <a:rPr lang="en-US" sz="3200" dirty="0"/>
              <a:t>poultry</a:t>
            </a:r>
          </a:p>
          <a:p>
            <a:pPr marL="285750" indent="-285750">
              <a:buFont typeface="Arial"/>
              <a:buChar char="•"/>
            </a:pPr>
            <a:r>
              <a:rPr lang="en-US" sz="3200" dirty="0"/>
              <a:t>iron-enriched or fortified </a:t>
            </a:r>
          </a:p>
          <a:p>
            <a:r>
              <a:rPr lang="en-US" sz="3200" dirty="0"/>
              <a:t>  cereals, breads, pasta, rice</a:t>
            </a:r>
          </a:p>
          <a:p>
            <a:pPr marL="285750" indent="-285750">
              <a:buFont typeface="Arial"/>
              <a:buChar char="•"/>
            </a:pPr>
            <a:r>
              <a:rPr lang="en-US" sz="3200" dirty="0"/>
              <a:t>dried fruits </a:t>
            </a:r>
          </a:p>
          <a:p>
            <a:pPr marL="285750" indent="-285750">
              <a:buFont typeface="Arial"/>
              <a:buChar char="•"/>
            </a:pPr>
            <a:r>
              <a:rPr lang="en-US" sz="3200" dirty="0"/>
              <a:t>leafy green vegetables</a:t>
            </a:r>
          </a:p>
          <a:p>
            <a:pPr marL="285750" indent="-285750">
              <a:buFont typeface="Arial"/>
              <a:buChar char="•"/>
            </a:pPr>
            <a:r>
              <a:rPr lang="en-US" sz="3200" dirty="0"/>
              <a:t>dried beans, peas and lentils</a:t>
            </a:r>
            <a:endParaRPr lang="en-US" sz="1600" dirty="0"/>
          </a:p>
          <a:p>
            <a:pPr algn="r"/>
            <a:r>
              <a:rPr lang="en-US" sz="1600" dirty="0"/>
              <a:t>~Keri Palasz, RDN, LDN</a:t>
            </a:r>
          </a:p>
          <a:p>
            <a:pPr algn="r"/>
            <a:r>
              <a:rPr lang="en-US" sz="1600" dirty="0" err="1"/>
              <a:t>www.eatright.org</a:t>
            </a:r>
            <a:endParaRPr lang="en-US" sz="1600" dirty="0"/>
          </a:p>
          <a:p>
            <a:endParaRPr lang="en-US" dirty="0"/>
          </a:p>
        </p:txBody>
      </p:sp>
    </p:spTree>
    <p:extLst>
      <p:ext uri="{BB962C8B-B14F-4D97-AF65-F5344CB8AC3E}">
        <p14:creationId xmlns:p14="http://schemas.microsoft.com/office/powerpoint/2010/main" val="3247304541"/>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10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 calcmode="lin" valueType="num">
                                      <p:cBhvr additive="base">
                                        <p:cTn id="12" dur="10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nodeType="after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 calcmode="lin" valueType="num">
                                      <p:cBhvr additive="base">
                                        <p:cTn id="17" dur="10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18" dur="10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 calcmode="lin" valueType="num">
                                      <p:cBhvr additive="base">
                                        <p:cTn id="22" dur="10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23" dur="10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 presetClass="entr" presetSubtype="8" fill="hold" nodeType="after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 calcmode="lin" valueType="num">
                                      <p:cBhvr additive="base">
                                        <p:cTn id="27" dur="10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28" dur="10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par>
                          <p:cTn id="29" fill="hold">
                            <p:stCondLst>
                              <p:cond delay="5000"/>
                            </p:stCondLst>
                            <p:childTnLst>
                              <p:par>
                                <p:cTn id="30" presetID="2" presetClass="entr" presetSubtype="8" fill="hold" nodeType="after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 calcmode="lin" valueType="num">
                                      <p:cBhvr additive="base">
                                        <p:cTn id="32" dur="10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33" dur="10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par>
                          <p:cTn id="34" fill="hold">
                            <p:stCondLst>
                              <p:cond delay="6000"/>
                            </p:stCondLst>
                            <p:childTnLst>
                              <p:par>
                                <p:cTn id="35" presetID="2" presetClass="entr" presetSubtype="8" fill="hold" nodeType="after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 calcmode="lin" valueType="num">
                                      <p:cBhvr additive="base">
                                        <p:cTn id="37" dur="100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38" dur="10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par>
                          <p:cTn id="39" fill="hold">
                            <p:stCondLst>
                              <p:cond delay="7000"/>
                            </p:stCondLst>
                            <p:childTnLst>
                              <p:par>
                                <p:cTn id="40" presetID="2" presetClass="entr" presetSubtype="8" fill="hold" nodeType="after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 calcmode="lin" valueType="num">
                                      <p:cBhvr additive="base">
                                        <p:cTn id="42" dur="1000" fill="hold"/>
                                        <p:tgtEl>
                                          <p:spTgt spid="3">
                                            <p:txEl>
                                              <p:pRg st="11" end="11"/>
                                            </p:txEl>
                                          </p:spTgt>
                                        </p:tgtEl>
                                        <p:attrNameLst>
                                          <p:attrName>ppt_x</p:attrName>
                                        </p:attrNameLst>
                                      </p:cBhvr>
                                      <p:tavLst>
                                        <p:tav tm="0">
                                          <p:val>
                                            <p:strVal val="0-#ppt_w/2"/>
                                          </p:val>
                                        </p:tav>
                                        <p:tav tm="100000">
                                          <p:val>
                                            <p:strVal val="#ppt_x"/>
                                          </p:val>
                                        </p:tav>
                                      </p:tavLst>
                                    </p:anim>
                                    <p:anim calcmode="lin" valueType="num">
                                      <p:cBhvr additive="base">
                                        <p:cTn id="43" dur="1000" fill="hold"/>
                                        <p:tgtEl>
                                          <p:spTgt spid="3">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lossing-dail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44440"/>
            <a:ext cx="12302941" cy="8199031"/>
          </a:xfrm>
          <a:prstGeom prst="rect">
            <a:avLst/>
          </a:prstGeom>
        </p:spPr>
      </p:pic>
      <p:sp>
        <p:nvSpPr>
          <p:cNvPr id="2" name="Title 1"/>
          <p:cNvSpPr>
            <a:spLocks noGrp="1"/>
          </p:cNvSpPr>
          <p:nvPr>
            <p:ph type="title"/>
          </p:nvPr>
        </p:nvSpPr>
        <p:spPr>
          <a:xfrm>
            <a:off x="4911996" y="417387"/>
            <a:ext cx="5559754" cy="1499616"/>
          </a:xfrm>
        </p:spPr>
        <p:txBody>
          <a:bodyPr>
            <a:noAutofit/>
          </a:bodyPr>
          <a:lstStyle/>
          <a:p>
            <a:r>
              <a:rPr lang="en-US" dirty="0">
                <a:solidFill>
                  <a:srgbClr val="FF0080"/>
                </a:solidFill>
                <a:latin typeface="Arial Black"/>
                <a:cs typeface="Arial Black"/>
              </a:rPr>
              <a:t>Floss Daily!</a:t>
            </a:r>
          </a:p>
        </p:txBody>
      </p:sp>
      <p:sp>
        <p:nvSpPr>
          <p:cNvPr id="3" name="Rectangle 2"/>
          <p:cNvSpPr/>
          <p:nvPr/>
        </p:nvSpPr>
        <p:spPr>
          <a:xfrm>
            <a:off x="1524001" y="4748306"/>
            <a:ext cx="8791635" cy="1679388"/>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451035" y="4748306"/>
            <a:ext cx="8864600" cy="1569660"/>
          </a:xfrm>
          <a:prstGeom prst="rect">
            <a:avLst/>
          </a:prstGeom>
          <a:noFill/>
        </p:spPr>
        <p:txBody>
          <a:bodyPr wrap="square" rtlCol="0">
            <a:spAutoFit/>
          </a:bodyPr>
          <a:lstStyle/>
          <a:p>
            <a:pPr algn="ctr"/>
            <a:r>
              <a:rPr lang="en-US" sz="3200" b="1" dirty="0">
                <a:solidFill>
                  <a:srgbClr val="FF0080"/>
                </a:solidFill>
              </a:rPr>
              <a:t>Over 3 million miles of dental floss are purchased in North America each year. Make sure you are part of that movement.  </a:t>
            </a:r>
          </a:p>
        </p:txBody>
      </p:sp>
    </p:spTree>
    <p:extLst>
      <p:ext uri="{BB962C8B-B14F-4D97-AF65-F5344CB8AC3E}">
        <p14:creationId xmlns:p14="http://schemas.microsoft.com/office/powerpoint/2010/main" val="654439549"/>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8400"/>
            <a:ext cx="12697650" cy="8830451"/>
          </a:xfrm>
          <a:prstGeom prst="rect">
            <a:avLst/>
          </a:prstGeom>
        </p:spPr>
      </p:pic>
      <p:sp>
        <p:nvSpPr>
          <p:cNvPr id="5" name="TextBox 4"/>
          <p:cNvSpPr txBox="1"/>
          <p:nvPr/>
        </p:nvSpPr>
        <p:spPr>
          <a:xfrm>
            <a:off x="1" y="4365010"/>
            <a:ext cx="13004800" cy="2585323"/>
          </a:xfrm>
          <a:prstGeom prst="rect">
            <a:avLst/>
          </a:prstGeom>
          <a:solidFill>
            <a:schemeClr val="bg1">
              <a:alpha val="73000"/>
            </a:schemeClr>
          </a:solidFill>
        </p:spPr>
        <p:txBody>
          <a:bodyPr wrap="square" rtlCol="0">
            <a:spAutoFit/>
          </a:bodyPr>
          <a:lstStyle/>
          <a:p>
            <a:pPr algn="ctr"/>
            <a:r>
              <a:rPr lang="es-ES" sz="3600" b="1" dirty="0">
                <a:latin typeface="Arial Black" charset="0"/>
                <a:ea typeface="Arial Black" charset="0"/>
                <a:cs typeface="Arial Black" charset="0"/>
              </a:rPr>
              <a:t>Ayudar a su hijo a tener éxito en la escuela</a:t>
            </a:r>
            <a:endParaRPr lang="en-US" sz="3600" b="1" dirty="0">
              <a:latin typeface="Arial Black" charset="0"/>
              <a:ea typeface="Arial Black" charset="0"/>
              <a:cs typeface="Arial Black" charset="0"/>
            </a:endParaRPr>
          </a:p>
          <a:p>
            <a:pPr algn="ctr"/>
            <a:r>
              <a:rPr lang="en-US" sz="5400" b="1" u="sng" dirty="0"/>
              <a:t>H</a:t>
            </a:r>
            <a:r>
              <a:rPr lang="en-US" sz="5400" b="1" u="sng" dirty="0">
                <a:cs typeface="Curlz MT"/>
              </a:rPr>
              <a:t>elp your child succeed in school</a:t>
            </a:r>
            <a:endParaRPr lang="en-US" sz="1000" b="1" u="sng" dirty="0">
              <a:cs typeface="Curlz MT"/>
            </a:endParaRPr>
          </a:p>
          <a:p>
            <a:pPr algn="ctr"/>
            <a:r>
              <a:rPr lang="es-ES" sz="3600" b="1" dirty="0">
                <a:solidFill>
                  <a:srgbClr val="EB5C3B"/>
                </a:solidFill>
              </a:rPr>
              <a:t>Asistir a conferencias de padres y maestros</a:t>
            </a:r>
            <a:endParaRPr lang="en-US" sz="3600" b="1" dirty="0">
              <a:solidFill>
                <a:srgbClr val="EB5C3B"/>
              </a:solidFill>
              <a:cs typeface="Curlz MT"/>
            </a:endParaRPr>
          </a:p>
          <a:p>
            <a:pPr algn="ctr"/>
            <a:r>
              <a:rPr lang="en-US" sz="3600" b="1" dirty="0">
                <a:solidFill>
                  <a:srgbClr val="EB5C3B"/>
                </a:solidFill>
                <a:cs typeface="Curlz MT"/>
              </a:rPr>
              <a:t>Attend Parent-Teacher conferences</a:t>
            </a:r>
          </a:p>
        </p:txBody>
      </p:sp>
      <p:sp>
        <p:nvSpPr>
          <p:cNvPr id="11" name="TextBox 10"/>
          <p:cNvSpPr txBox="1"/>
          <p:nvPr/>
        </p:nvSpPr>
        <p:spPr>
          <a:xfrm>
            <a:off x="966652" y="371851"/>
            <a:ext cx="3004457" cy="2400657"/>
          </a:xfrm>
          <a:prstGeom prst="rect">
            <a:avLst/>
          </a:prstGeom>
          <a:noFill/>
        </p:spPr>
        <p:txBody>
          <a:bodyPr wrap="square" rtlCol="0">
            <a:spAutoFit/>
          </a:bodyPr>
          <a:lstStyle/>
          <a:p>
            <a:r>
              <a:rPr lang="en-US" sz="15000" baseline="30000" dirty="0">
                <a:latin typeface="American Typewriter" charset="0"/>
                <a:ea typeface="American Typewriter" charset="0"/>
                <a:cs typeface="American Typewriter" charset="0"/>
              </a:rPr>
              <a:t>#</a:t>
            </a:r>
            <a:r>
              <a:rPr lang="en-US" sz="15000" dirty="0">
                <a:latin typeface="American Typewriter" charset="0"/>
                <a:ea typeface="American Typewriter" charset="0"/>
                <a:cs typeface="American Typewriter" charset="0"/>
              </a:rPr>
              <a:t>1</a:t>
            </a:r>
          </a:p>
        </p:txBody>
      </p:sp>
    </p:spTree>
    <p:extLst>
      <p:ext uri="{BB962C8B-B14F-4D97-AF65-F5344CB8AC3E}">
        <p14:creationId xmlns:p14="http://schemas.microsoft.com/office/powerpoint/2010/main" val="2255952213"/>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circle(in)">
                                      <p:cBhvr>
                                        <p:cTn id="7" dur="275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8400"/>
            <a:ext cx="12697650" cy="8830451"/>
          </a:xfrm>
          <a:prstGeom prst="rect">
            <a:avLst/>
          </a:prstGeom>
        </p:spPr>
      </p:pic>
      <p:sp>
        <p:nvSpPr>
          <p:cNvPr id="5" name="TextBox 4"/>
          <p:cNvSpPr txBox="1"/>
          <p:nvPr/>
        </p:nvSpPr>
        <p:spPr>
          <a:xfrm>
            <a:off x="1" y="4365010"/>
            <a:ext cx="13004800" cy="2739211"/>
          </a:xfrm>
          <a:prstGeom prst="rect">
            <a:avLst/>
          </a:prstGeom>
          <a:solidFill>
            <a:schemeClr val="bg1">
              <a:alpha val="73000"/>
            </a:schemeClr>
          </a:solidFill>
        </p:spPr>
        <p:txBody>
          <a:bodyPr wrap="square" rtlCol="0">
            <a:spAutoFit/>
          </a:bodyPr>
          <a:lstStyle/>
          <a:p>
            <a:pPr algn="ctr"/>
            <a:r>
              <a:rPr lang="es-ES" sz="3600" b="1" dirty="0">
                <a:latin typeface="Arial Black" charset="0"/>
                <a:ea typeface="Arial Black" charset="0"/>
                <a:cs typeface="Arial Black" charset="0"/>
              </a:rPr>
              <a:t>Ayudar a su hijo a tener éxito en la escuela</a:t>
            </a:r>
            <a:endParaRPr lang="en-US" sz="3600" b="1" dirty="0">
              <a:latin typeface="Arial Black" charset="0"/>
              <a:ea typeface="Arial Black" charset="0"/>
              <a:cs typeface="Arial Black" charset="0"/>
            </a:endParaRPr>
          </a:p>
          <a:p>
            <a:pPr algn="ctr"/>
            <a:r>
              <a:rPr lang="en-US" sz="5400" b="1" u="sng" dirty="0"/>
              <a:t>H</a:t>
            </a:r>
            <a:r>
              <a:rPr lang="en-US" sz="5400" b="1" u="sng" dirty="0">
                <a:cs typeface="Curlz MT"/>
              </a:rPr>
              <a:t>elp your child succeed in school</a:t>
            </a:r>
            <a:endParaRPr lang="en-US" sz="1000" b="1" u="sng" dirty="0">
              <a:cs typeface="Curlz MT"/>
            </a:endParaRPr>
          </a:p>
          <a:p>
            <a:pPr algn="ctr"/>
            <a:r>
              <a:rPr lang="es-ES" sz="3600" b="1" dirty="0">
                <a:solidFill>
                  <a:srgbClr val="EB5C3B"/>
                </a:solidFill>
              </a:rPr>
              <a:t>Visite la escuela y su sitio web</a:t>
            </a:r>
            <a:endParaRPr lang="en-US" sz="3600" b="1" dirty="0">
              <a:solidFill>
                <a:srgbClr val="EB5C3B"/>
              </a:solidFill>
              <a:cs typeface="Curlz MT"/>
            </a:endParaRPr>
          </a:p>
          <a:p>
            <a:pPr algn="ctr"/>
            <a:r>
              <a:rPr lang="en-US" sz="3600" b="1" dirty="0">
                <a:solidFill>
                  <a:srgbClr val="EB5C3B"/>
                </a:solidFill>
                <a:cs typeface="Curlz MT"/>
              </a:rPr>
              <a:t>Visit the school and its website</a:t>
            </a:r>
          </a:p>
          <a:p>
            <a:endParaRPr lang="en-US" sz="1000" b="1" dirty="0">
              <a:solidFill>
                <a:srgbClr val="EB5C3B"/>
              </a:solidFill>
              <a:cs typeface="Curlz MT"/>
            </a:endParaRPr>
          </a:p>
        </p:txBody>
      </p:sp>
      <p:sp>
        <p:nvSpPr>
          <p:cNvPr id="4" name="TextBox 3"/>
          <p:cNvSpPr txBox="1"/>
          <p:nvPr/>
        </p:nvSpPr>
        <p:spPr>
          <a:xfrm>
            <a:off x="966652" y="371851"/>
            <a:ext cx="3004457" cy="2400657"/>
          </a:xfrm>
          <a:prstGeom prst="rect">
            <a:avLst/>
          </a:prstGeom>
          <a:noFill/>
        </p:spPr>
        <p:txBody>
          <a:bodyPr wrap="square" rtlCol="0">
            <a:spAutoFit/>
          </a:bodyPr>
          <a:lstStyle/>
          <a:p>
            <a:r>
              <a:rPr lang="en-US" sz="15000" baseline="30000" dirty="0">
                <a:latin typeface="American Typewriter" charset="0"/>
                <a:ea typeface="American Typewriter" charset="0"/>
                <a:cs typeface="American Typewriter" charset="0"/>
              </a:rPr>
              <a:t>#</a:t>
            </a:r>
            <a:r>
              <a:rPr lang="en-US" sz="15000" dirty="0">
                <a:latin typeface="American Typewriter" charset="0"/>
                <a:ea typeface="American Typewriter" charset="0"/>
                <a:cs typeface="American Typewriter" charset="0"/>
              </a:rPr>
              <a:t>2</a:t>
            </a:r>
          </a:p>
        </p:txBody>
      </p:sp>
    </p:spTree>
    <p:extLst>
      <p:ext uri="{BB962C8B-B14F-4D97-AF65-F5344CB8AC3E}">
        <p14:creationId xmlns:p14="http://schemas.microsoft.com/office/powerpoint/2010/main" val="1650872089"/>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7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8400"/>
            <a:ext cx="12697650" cy="8830451"/>
          </a:xfrm>
          <a:prstGeom prst="rect">
            <a:avLst/>
          </a:prstGeom>
        </p:spPr>
      </p:pic>
      <p:sp>
        <p:nvSpPr>
          <p:cNvPr id="5" name="TextBox 4"/>
          <p:cNvSpPr txBox="1"/>
          <p:nvPr/>
        </p:nvSpPr>
        <p:spPr>
          <a:xfrm>
            <a:off x="1" y="4365010"/>
            <a:ext cx="13004800" cy="2739211"/>
          </a:xfrm>
          <a:prstGeom prst="rect">
            <a:avLst/>
          </a:prstGeom>
          <a:solidFill>
            <a:schemeClr val="bg1">
              <a:alpha val="73000"/>
            </a:schemeClr>
          </a:solidFill>
        </p:spPr>
        <p:txBody>
          <a:bodyPr wrap="square" rtlCol="0">
            <a:spAutoFit/>
          </a:bodyPr>
          <a:lstStyle/>
          <a:p>
            <a:pPr algn="ctr"/>
            <a:r>
              <a:rPr lang="es-ES" sz="3600" b="1" dirty="0">
                <a:latin typeface="Arial Black" charset="0"/>
                <a:ea typeface="Arial Black" charset="0"/>
                <a:cs typeface="Arial Black" charset="0"/>
              </a:rPr>
              <a:t>Ayudar a su hijo a tener éxito en la escuela</a:t>
            </a:r>
            <a:endParaRPr lang="en-US" sz="3600" b="1" dirty="0">
              <a:latin typeface="Arial Black" charset="0"/>
              <a:ea typeface="Arial Black" charset="0"/>
              <a:cs typeface="Arial Black" charset="0"/>
            </a:endParaRPr>
          </a:p>
          <a:p>
            <a:pPr algn="ctr"/>
            <a:r>
              <a:rPr lang="en-US" sz="5400" b="1" u="sng" dirty="0"/>
              <a:t>H</a:t>
            </a:r>
            <a:r>
              <a:rPr lang="en-US" sz="5400" b="1" u="sng" dirty="0">
                <a:cs typeface="Curlz MT"/>
              </a:rPr>
              <a:t>elp your child succeed in school</a:t>
            </a:r>
            <a:endParaRPr lang="en-US" sz="1000" b="1" u="sng" dirty="0">
              <a:cs typeface="Curlz MT"/>
            </a:endParaRPr>
          </a:p>
          <a:p>
            <a:pPr algn="ctr"/>
            <a:r>
              <a:rPr lang="es-ES" sz="3600" b="1" dirty="0">
                <a:solidFill>
                  <a:srgbClr val="EB5C3B"/>
                </a:solidFill>
              </a:rPr>
              <a:t>Expectativas de la tarea de la ayuda</a:t>
            </a:r>
            <a:endParaRPr lang="en-US" sz="3600" b="1" dirty="0">
              <a:solidFill>
                <a:srgbClr val="EB5C3B"/>
              </a:solidFill>
              <a:cs typeface="Curlz MT"/>
            </a:endParaRPr>
          </a:p>
          <a:p>
            <a:pPr algn="ctr"/>
            <a:r>
              <a:rPr lang="en-US" sz="3600" b="1" dirty="0">
                <a:solidFill>
                  <a:srgbClr val="EB5C3B"/>
                </a:solidFill>
                <a:cs typeface="Curlz MT"/>
              </a:rPr>
              <a:t>Support homework expectations</a:t>
            </a:r>
          </a:p>
          <a:p>
            <a:endParaRPr lang="en-US" sz="1000" b="1" dirty="0">
              <a:solidFill>
                <a:srgbClr val="EB5C3B"/>
              </a:solidFill>
              <a:cs typeface="Curlz MT"/>
            </a:endParaRPr>
          </a:p>
        </p:txBody>
      </p:sp>
      <p:sp>
        <p:nvSpPr>
          <p:cNvPr id="4" name="TextBox 3"/>
          <p:cNvSpPr txBox="1"/>
          <p:nvPr/>
        </p:nvSpPr>
        <p:spPr>
          <a:xfrm>
            <a:off x="966652" y="371851"/>
            <a:ext cx="3004457" cy="2400657"/>
          </a:xfrm>
          <a:prstGeom prst="rect">
            <a:avLst/>
          </a:prstGeom>
          <a:noFill/>
        </p:spPr>
        <p:txBody>
          <a:bodyPr wrap="square" rtlCol="0">
            <a:spAutoFit/>
          </a:bodyPr>
          <a:lstStyle/>
          <a:p>
            <a:r>
              <a:rPr lang="en-US" sz="15000" baseline="30000" dirty="0">
                <a:latin typeface="American Typewriter" charset="0"/>
                <a:ea typeface="American Typewriter" charset="0"/>
                <a:cs typeface="American Typewriter" charset="0"/>
              </a:rPr>
              <a:t>#</a:t>
            </a:r>
            <a:r>
              <a:rPr lang="en-US" sz="15000" dirty="0">
                <a:latin typeface="American Typewriter" charset="0"/>
                <a:ea typeface="American Typewriter" charset="0"/>
                <a:cs typeface="American Typewriter" charset="0"/>
              </a:rPr>
              <a:t>3</a:t>
            </a:r>
          </a:p>
        </p:txBody>
      </p:sp>
    </p:spTree>
    <p:extLst>
      <p:ext uri="{BB962C8B-B14F-4D97-AF65-F5344CB8AC3E}">
        <p14:creationId xmlns:p14="http://schemas.microsoft.com/office/powerpoint/2010/main" val="330702960"/>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7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8400"/>
            <a:ext cx="12697650" cy="8830451"/>
          </a:xfrm>
          <a:prstGeom prst="rect">
            <a:avLst/>
          </a:prstGeom>
        </p:spPr>
      </p:pic>
      <p:sp>
        <p:nvSpPr>
          <p:cNvPr id="5" name="TextBox 4"/>
          <p:cNvSpPr txBox="1"/>
          <p:nvPr/>
        </p:nvSpPr>
        <p:spPr>
          <a:xfrm>
            <a:off x="-104503" y="4336869"/>
            <a:ext cx="12697650" cy="2400657"/>
          </a:xfrm>
          <a:prstGeom prst="rect">
            <a:avLst/>
          </a:prstGeom>
          <a:solidFill>
            <a:schemeClr val="bg1">
              <a:alpha val="73000"/>
            </a:schemeClr>
          </a:solidFill>
        </p:spPr>
        <p:txBody>
          <a:bodyPr wrap="square" rtlCol="0">
            <a:spAutoFit/>
          </a:bodyPr>
          <a:lstStyle/>
          <a:p>
            <a:pPr algn="ctr"/>
            <a:r>
              <a:rPr lang="es-ES" sz="3600" b="1" dirty="0">
                <a:latin typeface="Arial Black" charset="0"/>
                <a:ea typeface="Arial Black" charset="0"/>
                <a:cs typeface="Arial Black" charset="0"/>
              </a:rPr>
              <a:t>Ayudar a su hijo a tener éxito en la escuela</a:t>
            </a:r>
            <a:endParaRPr lang="en-US" sz="3600" b="1" dirty="0">
              <a:latin typeface="Arial Black" charset="0"/>
              <a:ea typeface="Arial Black" charset="0"/>
              <a:cs typeface="Arial Black" charset="0"/>
            </a:endParaRPr>
          </a:p>
          <a:p>
            <a:pPr algn="ctr"/>
            <a:r>
              <a:rPr lang="en-US" sz="5400" b="1" u="sng" dirty="0"/>
              <a:t>H</a:t>
            </a:r>
            <a:r>
              <a:rPr lang="en-US" sz="5400" b="1" u="sng" dirty="0">
                <a:cs typeface="Curlz MT"/>
              </a:rPr>
              <a:t>elp your child succeed in school</a:t>
            </a:r>
            <a:endParaRPr lang="en-US" sz="1000" b="1" u="sng" dirty="0">
              <a:cs typeface="Curlz MT"/>
            </a:endParaRPr>
          </a:p>
          <a:p>
            <a:pPr algn="ctr"/>
            <a:r>
              <a:rPr lang="es-ES" sz="2500" b="1" dirty="0">
                <a:solidFill>
                  <a:srgbClr val="EB5C3B"/>
                </a:solidFill>
              </a:rPr>
              <a:t>Envíe a su niño a la escuela listo para aprender, habiendo consumido un desayuno nutritivo</a:t>
            </a:r>
            <a:endParaRPr lang="en-US" sz="2500" b="1" dirty="0">
              <a:solidFill>
                <a:srgbClr val="EB5C3B"/>
              </a:solidFill>
              <a:cs typeface="Curlz MT"/>
            </a:endParaRPr>
          </a:p>
          <a:p>
            <a:pPr algn="ctr"/>
            <a:r>
              <a:rPr lang="en-US" sz="2500" b="1" dirty="0">
                <a:solidFill>
                  <a:srgbClr val="EB5C3B"/>
                </a:solidFill>
                <a:cs typeface="Curlz MT"/>
              </a:rPr>
              <a:t>Send your child to school ready to learn, having consumed a nutritious breakfast. </a:t>
            </a:r>
          </a:p>
          <a:p>
            <a:endParaRPr lang="en-US" sz="1000" b="1" dirty="0">
              <a:solidFill>
                <a:srgbClr val="EB5C3B"/>
              </a:solidFill>
              <a:cs typeface="Curlz MT"/>
            </a:endParaRPr>
          </a:p>
        </p:txBody>
      </p:sp>
      <p:sp>
        <p:nvSpPr>
          <p:cNvPr id="4" name="TextBox 3"/>
          <p:cNvSpPr txBox="1"/>
          <p:nvPr/>
        </p:nvSpPr>
        <p:spPr>
          <a:xfrm>
            <a:off x="966652" y="371851"/>
            <a:ext cx="3004457" cy="2400657"/>
          </a:xfrm>
          <a:prstGeom prst="rect">
            <a:avLst/>
          </a:prstGeom>
          <a:noFill/>
        </p:spPr>
        <p:txBody>
          <a:bodyPr wrap="square" rtlCol="0">
            <a:spAutoFit/>
          </a:bodyPr>
          <a:lstStyle/>
          <a:p>
            <a:r>
              <a:rPr lang="en-US" sz="15000" baseline="30000" dirty="0">
                <a:latin typeface="American Typewriter" charset="0"/>
                <a:ea typeface="American Typewriter" charset="0"/>
                <a:cs typeface="American Typewriter" charset="0"/>
              </a:rPr>
              <a:t>#</a:t>
            </a:r>
            <a:r>
              <a:rPr lang="en-US" sz="15000" dirty="0">
                <a:latin typeface="American Typewriter" charset="0"/>
                <a:ea typeface="American Typewriter" charset="0"/>
                <a:cs typeface="American Typewriter" charset="0"/>
              </a:rPr>
              <a:t>4</a:t>
            </a:r>
          </a:p>
        </p:txBody>
      </p:sp>
    </p:spTree>
    <p:extLst>
      <p:ext uri="{BB962C8B-B14F-4D97-AF65-F5344CB8AC3E}">
        <p14:creationId xmlns:p14="http://schemas.microsoft.com/office/powerpoint/2010/main" val="413580049"/>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7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5122" y="1372808"/>
            <a:ext cx="9842500" cy="4025900"/>
          </a:xfrm>
          <a:prstGeom prst="rect">
            <a:avLst/>
          </a:prstGeom>
        </p:spPr>
      </p:pic>
      <p:sp>
        <p:nvSpPr>
          <p:cNvPr id="3" name="TextBox 2"/>
          <p:cNvSpPr txBox="1"/>
          <p:nvPr/>
        </p:nvSpPr>
        <p:spPr>
          <a:xfrm>
            <a:off x="0" y="5398708"/>
            <a:ext cx="12192000" cy="1323439"/>
          </a:xfrm>
          <a:prstGeom prst="rect">
            <a:avLst/>
          </a:prstGeom>
          <a:noFill/>
        </p:spPr>
        <p:txBody>
          <a:bodyPr wrap="square" rtlCol="0">
            <a:spAutoFit/>
          </a:bodyPr>
          <a:lstStyle/>
          <a:p>
            <a:pPr algn="ctr"/>
            <a:r>
              <a:rPr lang="en-US" sz="2000" dirty="0"/>
              <a:t>We are committed to providing a safe environment for all who work, visit, and receive care in our facilities.</a:t>
            </a:r>
          </a:p>
          <a:p>
            <a:pPr algn="ctr"/>
            <a:r>
              <a:rPr lang="en-US" sz="2000" dirty="0"/>
              <a:t> Like our requirements for TB and MMR (measles, mumps &amp; rubella), vaccination is a condition of employment. </a:t>
            </a:r>
          </a:p>
          <a:p>
            <a:pPr algn="ctr"/>
            <a:r>
              <a:rPr lang="en-US" sz="2000" dirty="0"/>
              <a:t>Flu immunization protects our patients, employees, and community from getting this potentially serious infection.</a:t>
            </a:r>
          </a:p>
          <a:p>
            <a:pPr algn="ctr"/>
            <a:endParaRPr lang="en-US" sz="1000" dirty="0"/>
          </a:p>
          <a:p>
            <a:pPr algn="ctr"/>
            <a:r>
              <a:rPr lang="en-US" sz="1000" dirty="0"/>
              <a:t>Employees granted a medical or religious exemption will be required to wear a professionally fitted surgical mask when working within six feet of any person while the influenza virus is active in the community.</a:t>
            </a:r>
          </a:p>
        </p:txBody>
      </p:sp>
      <p:sp>
        <p:nvSpPr>
          <p:cNvPr id="4" name="TextBox 3"/>
          <p:cNvSpPr txBox="1"/>
          <p:nvPr/>
        </p:nvSpPr>
        <p:spPr>
          <a:xfrm>
            <a:off x="0" y="388739"/>
            <a:ext cx="12192000" cy="1015663"/>
          </a:xfrm>
          <a:prstGeom prst="rect">
            <a:avLst/>
          </a:prstGeom>
          <a:noFill/>
        </p:spPr>
        <p:txBody>
          <a:bodyPr wrap="square" rtlCol="0">
            <a:spAutoFit/>
          </a:bodyPr>
          <a:lstStyle/>
          <a:p>
            <a:pPr algn="ctr"/>
            <a:r>
              <a:rPr lang="en-US" sz="6000" b="1" dirty="0">
                <a:solidFill>
                  <a:srgbClr val="660066"/>
                </a:solidFill>
              </a:rPr>
              <a:t>WE CARE ABOUT YOUR HEALTH</a:t>
            </a:r>
          </a:p>
        </p:txBody>
      </p:sp>
      <p:sp>
        <p:nvSpPr>
          <p:cNvPr id="7" name="Rectangle 6"/>
          <p:cNvSpPr/>
          <p:nvPr/>
        </p:nvSpPr>
        <p:spPr>
          <a:xfrm>
            <a:off x="935122" y="4613034"/>
            <a:ext cx="9842500" cy="785674"/>
          </a:xfrm>
          <a:prstGeom prst="rect">
            <a:avLst/>
          </a:prstGeom>
          <a:solidFill>
            <a:schemeClr val="bg1">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1210126" y="4690782"/>
            <a:ext cx="656093" cy="656093"/>
          </a:xfrm>
          <a:prstGeom prst="rect">
            <a:avLst/>
          </a:prstGeom>
        </p:spPr>
      </p:pic>
      <p:sp>
        <p:nvSpPr>
          <p:cNvPr id="8" name="TextBox 7"/>
          <p:cNvSpPr txBox="1"/>
          <p:nvPr/>
        </p:nvSpPr>
        <p:spPr>
          <a:xfrm>
            <a:off x="2073579" y="4742614"/>
            <a:ext cx="7594486" cy="584776"/>
          </a:xfrm>
          <a:prstGeom prst="rect">
            <a:avLst/>
          </a:prstGeom>
          <a:noFill/>
        </p:spPr>
        <p:txBody>
          <a:bodyPr wrap="square" rtlCol="0">
            <a:spAutoFit/>
          </a:bodyPr>
          <a:lstStyle/>
          <a:p>
            <a:r>
              <a:rPr lang="en-US" sz="3200" dirty="0">
                <a:solidFill>
                  <a:srgbClr val="FF9300"/>
                </a:solidFill>
              </a:rPr>
              <a:t>Wash your hands often with soap and water. </a:t>
            </a:r>
          </a:p>
        </p:txBody>
      </p:sp>
    </p:spTree>
    <p:extLst>
      <p:ext uri="{BB962C8B-B14F-4D97-AF65-F5344CB8AC3E}">
        <p14:creationId xmlns:p14="http://schemas.microsoft.com/office/powerpoint/2010/main" val="2578941950"/>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3000"/>
                                        <p:tgtEl>
                                          <p:spTgt spid="7"/>
                                        </p:tgtEl>
                                        <p:attrNameLst>
                                          <p:attrName>ppt_x</p:attrName>
                                        </p:attrNameLst>
                                      </p:cBhvr>
                                      <p:tavLst>
                                        <p:tav tm="0">
                                          <p:val>
                                            <p:strVal val="#ppt_x-#ppt_w*1.125000"/>
                                          </p:val>
                                        </p:tav>
                                        <p:tav tm="100000">
                                          <p:val>
                                            <p:strVal val="#ppt_x"/>
                                          </p:val>
                                        </p:tav>
                                      </p:tavLst>
                                    </p:anim>
                                    <p:animEffect transition="in" filter="wipe(right)">
                                      <p:cBhvr>
                                        <p:cTn id="8" dur="3000"/>
                                        <p:tgtEl>
                                          <p:spTgt spid="7"/>
                                        </p:tgtEl>
                                      </p:cBhvr>
                                    </p:animEffect>
                                  </p:childTnLst>
                                </p:cTn>
                              </p:par>
                            </p:childTnLst>
                          </p:cTn>
                        </p:par>
                        <p:par>
                          <p:cTn id="9" fill="hold">
                            <p:stCondLst>
                              <p:cond delay="3000"/>
                            </p:stCondLst>
                            <p:childTnLst>
                              <p:par>
                                <p:cTn id="10" presetID="1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3000"/>
                                        <p:tgtEl>
                                          <p:spTgt spid="6"/>
                                        </p:tgtEl>
                                        <p:attrNameLst>
                                          <p:attrName>ppt_x</p:attrName>
                                        </p:attrNameLst>
                                      </p:cBhvr>
                                      <p:tavLst>
                                        <p:tav tm="0">
                                          <p:val>
                                            <p:strVal val="#ppt_x-#ppt_w*1.125000"/>
                                          </p:val>
                                        </p:tav>
                                        <p:tav tm="100000">
                                          <p:val>
                                            <p:strVal val="#ppt_x"/>
                                          </p:val>
                                        </p:tav>
                                      </p:tavLst>
                                    </p:anim>
                                    <p:animEffect transition="in" filter="wipe(right)">
                                      <p:cBhvr>
                                        <p:cTn id="13" dur="3000"/>
                                        <p:tgtEl>
                                          <p:spTgt spid="6"/>
                                        </p:tgtEl>
                                      </p:cBhvr>
                                    </p:animEffect>
                                  </p:childTnLst>
                                </p:cTn>
                              </p:par>
                            </p:childTnLst>
                          </p:cTn>
                        </p:par>
                        <p:par>
                          <p:cTn id="14" fill="hold">
                            <p:stCondLst>
                              <p:cond delay="6000"/>
                            </p:stCondLst>
                            <p:childTnLst>
                              <p:par>
                                <p:cTn id="15" presetID="1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0"/>
                                        <p:tgtEl>
                                          <p:spTgt spid="8"/>
                                        </p:tgtEl>
                                        <p:attrNameLst>
                                          <p:attrName>ppt_x</p:attrName>
                                        </p:attrNameLst>
                                      </p:cBhvr>
                                      <p:tavLst>
                                        <p:tav tm="0">
                                          <p:val>
                                            <p:strVal val="#ppt_x-#ppt_w*1.125000"/>
                                          </p:val>
                                        </p:tav>
                                        <p:tav tm="100000">
                                          <p:val>
                                            <p:strVal val="#ppt_x"/>
                                          </p:val>
                                        </p:tav>
                                      </p:tavLst>
                                    </p:anim>
                                    <p:animEffect transition="in" filter="wipe(right)">
                                      <p:cBhvr>
                                        <p:cTn id="18"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miling-girl-with-braces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1457"/>
            <a:ext cx="14703648" cy="9776361"/>
          </a:xfrm>
          <a:prstGeom prst="rect">
            <a:avLst/>
          </a:prstGeom>
        </p:spPr>
      </p:pic>
      <p:sp>
        <p:nvSpPr>
          <p:cNvPr id="5" name="TextBox 4"/>
          <p:cNvSpPr txBox="1"/>
          <p:nvPr/>
        </p:nvSpPr>
        <p:spPr>
          <a:xfrm>
            <a:off x="201285" y="126022"/>
            <a:ext cx="8534201" cy="5960606"/>
          </a:xfrm>
          <a:prstGeom prst="rect">
            <a:avLst/>
          </a:prstGeom>
          <a:noFill/>
        </p:spPr>
        <p:txBody>
          <a:bodyPr wrap="square" rtlCol="0">
            <a:spAutoFit/>
          </a:bodyPr>
          <a:lstStyle/>
          <a:p>
            <a:pPr>
              <a:lnSpc>
                <a:spcPct val="150000"/>
              </a:lnSpc>
            </a:pPr>
            <a:r>
              <a:rPr lang="en-US" sz="3200" dirty="0">
                <a:latin typeface="Abadi MT Condensed Extra Bold"/>
                <a:cs typeface="Abadi MT Condensed Extra Bold"/>
              </a:rPr>
              <a:t>Orthodontic Treatment can resolve cosmetic, functional, and physiological issues such as:</a:t>
            </a:r>
          </a:p>
          <a:p>
            <a:pPr marL="342900" indent="-342900">
              <a:lnSpc>
                <a:spcPct val="150000"/>
              </a:lnSpc>
              <a:buFont typeface="Arial"/>
              <a:buChar char="•"/>
            </a:pPr>
            <a:r>
              <a:rPr lang="en-US" sz="2000" dirty="0">
                <a:latin typeface="Abadi MT Condensed Extra Bold"/>
                <a:cs typeface="Abadi MT Condensed Extra Bold"/>
              </a:rPr>
              <a:t>Teeth crowding</a:t>
            </a:r>
          </a:p>
          <a:p>
            <a:pPr marL="342900" indent="-342900">
              <a:lnSpc>
                <a:spcPct val="150000"/>
              </a:lnSpc>
              <a:buFont typeface="Arial"/>
              <a:buChar char="•"/>
            </a:pPr>
            <a:r>
              <a:rPr lang="en-US" sz="2000" dirty="0">
                <a:latin typeface="Abadi MT Condensed Extra Bold"/>
                <a:cs typeface="Abadi MT Condensed Extra Bold"/>
              </a:rPr>
              <a:t>Spaced, missing, or extra teeth</a:t>
            </a:r>
          </a:p>
          <a:p>
            <a:pPr marL="342900" indent="-342900">
              <a:lnSpc>
                <a:spcPct val="150000"/>
              </a:lnSpc>
              <a:buFont typeface="Arial"/>
              <a:buChar char="•"/>
            </a:pPr>
            <a:r>
              <a:rPr lang="en-US" sz="2000" dirty="0" err="1">
                <a:latin typeface="Abadi MT Condensed Extra Bold"/>
                <a:cs typeface="Abadi MT Condensed Extra Bold"/>
              </a:rPr>
              <a:t>Retruded</a:t>
            </a:r>
            <a:r>
              <a:rPr lang="en-US" sz="2000" dirty="0">
                <a:latin typeface="Abadi MT Condensed Extra Bold"/>
                <a:cs typeface="Abadi MT Condensed Extra Bold"/>
              </a:rPr>
              <a:t> or protruded teeth or jaws</a:t>
            </a:r>
          </a:p>
          <a:p>
            <a:pPr marL="342900" indent="-342900">
              <a:lnSpc>
                <a:spcPct val="150000"/>
              </a:lnSpc>
              <a:buFont typeface="Arial"/>
              <a:buChar char="•"/>
            </a:pPr>
            <a:r>
              <a:rPr lang="en-US" sz="2000" dirty="0">
                <a:latin typeface="Abadi MT Condensed Extra Bold"/>
                <a:cs typeface="Abadi MT Condensed Extra Bold"/>
              </a:rPr>
              <a:t>An open bite</a:t>
            </a:r>
          </a:p>
          <a:p>
            <a:pPr marL="342900" indent="-342900">
              <a:lnSpc>
                <a:spcPct val="150000"/>
              </a:lnSpc>
              <a:buFont typeface="Arial"/>
              <a:buChar char="•"/>
            </a:pPr>
            <a:r>
              <a:rPr lang="en-US" sz="2000" dirty="0">
                <a:latin typeface="Abadi MT Condensed Extra Bold"/>
                <a:cs typeface="Abadi MT Condensed Extra Bold"/>
              </a:rPr>
              <a:t>Difficulty chewing, swallowing</a:t>
            </a:r>
          </a:p>
          <a:p>
            <a:pPr marL="342900" indent="-342900">
              <a:lnSpc>
                <a:spcPct val="150000"/>
              </a:lnSpc>
              <a:buFont typeface="Arial"/>
              <a:buChar char="•"/>
            </a:pPr>
            <a:r>
              <a:rPr lang="en-US" sz="2000" dirty="0">
                <a:latin typeface="Abadi MT Condensed Extra Bold"/>
                <a:cs typeface="Abadi MT Condensed Extra Bold"/>
              </a:rPr>
              <a:t>Speech problems</a:t>
            </a:r>
          </a:p>
          <a:p>
            <a:pPr marL="342900" indent="-342900">
              <a:lnSpc>
                <a:spcPct val="150000"/>
              </a:lnSpc>
              <a:buFont typeface="Arial"/>
              <a:buChar char="•"/>
            </a:pPr>
            <a:r>
              <a:rPr lang="en-US" sz="2000" dirty="0">
                <a:latin typeface="Abadi MT Condensed Extra Bold"/>
                <a:cs typeface="Abadi MT Condensed Extra Bold"/>
              </a:rPr>
              <a:t>Headaches, facial, or neck pain</a:t>
            </a:r>
          </a:p>
          <a:p>
            <a:pPr marL="342900" indent="-342900">
              <a:lnSpc>
                <a:spcPct val="150000"/>
              </a:lnSpc>
              <a:buFont typeface="Arial"/>
              <a:buChar char="•"/>
            </a:pPr>
            <a:r>
              <a:rPr lang="en-US" sz="2000" dirty="0">
                <a:latin typeface="Abadi MT Condensed Extra Bold"/>
                <a:cs typeface="Abadi MT Condensed Extra Bold"/>
              </a:rPr>
              <a:t>Jaw popping or clicking</a:t>
            </a:r>
          </a:p>
          <a:p>
            <a:pPr>
              <a:lnSpc>
                <a:spcPct val="150000"/>
              </a:lnSpc>
            </a:pPr>
            <a:r>
              <a:rPr lang="en-US" sz="3200" dirty="0">
                <a:solidFill>
                  <a:srgbClr val="FF0000"/>
                </a:solidFill>
                <a:latin typeface="Abadi MT Condensed Extra Bold"/>
                <a:cs typeface="Abadi MT Condensed Extra Bold"/>
              </a:rPr>
              <a:t>Ask us about treatment options.  We can help!</a:t>
            </a:r>
          </a:p>
        </p:txBody>
      </p:sp>
    </p:spTree>
    <p:extLst>
      <p:ext uri="{BB962C8B-B14F-4D97-AF65-F5344CB8AC3E}">
        <p14:creationId xmlns:p14="http://schemas.microsoft.com/office/powerpoint/2010/main" val="2111057669"/>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C5AEFA0-699B-8449-8E2A-EEE0C1B54957}"/>
              </a:ext>
            </a:extLst>
          </p:cNvPr>
          <p:cNvSpPr/>
          <p:nvPr/>
        </p:nvSpPr>
        <p:spPr>
          <a:xfrm>
            <a:off x="477012" y="480060"/>
            <a:ext cx="11237976" cy="5897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indoor, orange, lamp&#10;&#10;Description automatically generated">
            <a:extLst>
              <a:ext uri="{FF2B5EF4-FFF2-40B4-BE49-F238E27FC236}">
                <a16:creationId xmlns:a16="http://schemas.microsoft.com/office/drawing/2014/main" id="{D4AC74FE-FD6F-7242-90C6-7F98BDE9B9A9}"/>
              </a:ext>
            </a:extLst>
          </p:cNvPr>
          <p:cNvPicPr>
            <a:picLocks noChangeAspect="1"/>
          </p:cNvPicPr>
          <p:nvPr/>
        </p:nvPicPr>
        <p:blipFill>
          <a:blip r:embed="rId2"/>
          <a:stretch>
            <a:fillRect/>
          </a:stretch>
        </p:blipFill>
        <p:spPr>
          <a:xfrm>
            <a:off x="5878322" y="643467"/>
            <a:ext cx="5515355" cy="5571066"/>
          </a:xfrm>
          <a:prstGeom prst="rect">
            <a:avLst/>
          </a:prstGeom>
        </p:spPr>
      </p:pic>
      <p:sp>
        <p:nvSpPr>
          <p:cNvPr id="9" name="TextBox 8">
            <a:extLst>
              <a:ext uri="{FF2B5EF4-FFF2-40B4-BE49-F238E27FC236}">
                <a16:creationId xmlns:a16="http://schemas.microsoft.com/office/drawing/2014/main" id="{72223F86-1032-4F49-91E8-FDACF3274621}"/>
              </a:ext>
            </a:extLst>
          </p:cNvPr>
          <p:cNvSpPr txBox="1"/>
          <p:nvPr/>
        </p:nvSpPr>
        <p:spPr>
          <a:xfrm>
            <a:off x="931333" y="897467"/>
            <a:ext cx="4775200" cy="5016758"/>
          </a:xfrm>
          <a:prstGeom prst="rect">
            <a:avLst/>
          </a:prstGeom>
          <a:noFill/>
        </p:spPr>
        <p:txBody>
          <a:bodyPr wrap="square" rtlCol="0">
            <a:spAutoFit/>
          </a:bodyPr>
          <a:lstStyle/>
          <a:p>
            <a:pPr algn="ctr"/>
            <a:r>
              <a:rPr lang="en-US" sz="8000" b="1" dirty="0">
                <a:solidFill>
                  <a:srgbClr val="FF9300"/>
                </a:solidFill>
                <a:latin typeface="Cooper Black" panose="0208090404030B020404" pitchFamily="18" charset="77"/>
                <a:cs typeface="Adobe Arabic" panose="02040503050201020203" pitchFamily="18" charset="-78"/>
              </a:rPr>
              <a:t>We love </a:t>
            </a:r>
          </a:p>
          <a:p>
            <a:pPr algn="ctr"/>
            <a:r>
              <a:rPr lang="en-US" sz="8000" b="1" dirty="0">
                <a:solidFill>
                  <a:srgbClr val="FF9300"/>
                </a:solidFill>
                <a:latin typeface="Cooper Black" panose="0208090404030B020404" pitchFamily="18" charset="77"/>
                <a:cs typeface="Adobe Arabic" panose="02040503050201020203" pitchFamily="18" charset="-78"/>
              </a:rPr>
              <a:t>to see </a:t>
            </a:r>
          </a:p>
          <a:p>
            <a:pPr algn="ctr"/>
            <a:r>
              <a:rPr lang="en-US" sz="8000" b="1" dirty="0">
                <a:solidFill>
                  <a:srgbClr val="FF9300"/>
                </a:solidFill>
                <a:latin typeface="Cooper Black" panose="0208090404030B020404" pitchFamily="18" charset="77"/>
                <a:cs typeface="Adobe Arabic" panose="02040503050201020203" pitchFamily="18" charset="-78"/>
              </a:rPr>
              <a:t>you </a:t>
            </a:r>
          </a:p>
          <a:p>
            <a:pPr algn="ctr"/>
            <a:r>
              <a:rPr lang="en-US" sz="8000" b="1" dirty="0">
                <a:solidFill>
                  <a:srgbClr val="FF9300"/>
                </a:solidFill>
                <a:latin typeface="Cooper Black" panose="0208090404030B020404" pitchFamily="18" charset="77"/>
                <a:cs typeface="Adobe Arabic" panose="02040503050201020203" pitchFamily="18" charset="-78"/>
              </a:rPr>
              <a:t>smile!</a:t>
            </a:r>
          </a:p>
        </p:txBody>
      </p:sp>
    </p:spTree>
    <p:extLst>
      <p:ext uri="{BB962C8B-B14F-4D97-AF65-F5344CB8AC3E}">
        <p14:creationId xmlns:p14="http://schemas.microsoft.com/office/powerpoint/2010/main" val="659878398"/>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175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8" dur="175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9" dur="1750"/>
                                        <p:tgtEl>
                                          <p:spTgt spid="9">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 calcmode="lin" valueType="num">
                                      <p:cBhvr>
                                        <p:cTn id="12" dur="1750" fill="hold"/>
                                        <p:tgtEl>
                                          <p:spTgt spid="9">
                                            <p:txEl>
                                              <p:pRg st="1" end="1"/>
                                            </p:txEl>
                                          </p:spTgt>
                                        </p:tgtEl>
                                        <p:attrNameLst>
                                          <p:attrName>ppt_w</p:attrName>
                                        </p:attrNameLst>
                                      </p:cBhvr>
                                      <p:tavLst>
                                        <p:tav tm="0">
                                          <p:val>
                                            <p:strVal val="#ppt_w*0.70"/>
                                          </p:val>
                                        </p:tav>
                                        <p:tav tm="100000">
                                          <p:val>
                                            <p:strVal val="#ppt_w"/>
                                          </p:val>
                                        </p:tav>
                                      </p:tavLst>
                                    </p:anim>
                                    <p:anim calcmode="lin" valueType="num">
                                      <p:cBhvr>
                                        <p:cTn id="13" dur="1750" fill="hold"/>
                                        <p:tgtEl>
                                          <p:spTgt spid="9">
                                            <p:txEl>
                                              <p:pRg st="1" end="1"/>
                                            </p:txEl>
                                          </p:spTgt>
                                        </p:tgtEl>
                                        <p:attrNameLst>
                                          <p:attrName>ppt_h</p:attrName>
                                        </p:attrNameLst>
                                      </p:cBhvr>
                                      <p:tavLst>
                                        <p:tav tm="0">
                                          <p:val>
                                            <p:strVal val="#ppt_h"/>
                                          </p:val>
                                        </p:tav>
                                        <p:tav tm="100000">
                                          <p:val>
                                            <p:strVal val="#ppt_h"/>
                                          </p:val>
                                        </p:tav>
                                      </p:tavLst>
                                    </p:anim>
                                    <p:animEffect transition="in" filter="fade">
                                      <p:cBhvr>
                                        <p:cTn id="14" dur="1750"/>
                                        <p:tgtEl>
                                          <p:spTgt spid="9">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 calcmode="lin" valueType="num">
                                      <p:cBhvr>
                                        <p:cTn id="17" dur="1750" fill="hold"/>
                                        <p:tgtEl>
                                          <p:spTgt spid="9">
                                            <p:txEl>
                                              <p:pRg st="2" end="2"/>
                                            </p:txEl>
                                          </p:spTgt>
                                        </p:tgtEl>
                                        <p:attrNameLst>
                                          <p:attrName>ppt_w</p:attrName>
                                        </p:attrNameLst>
                                      </p:cBhvr>
                                      <p:tavLst>
                                        <p:tav tm="0">
                                          <p:val>
                                            <p:strVal val="#ppt_w*0.70"/>
                                          </p:val>
                                        </p:tav>
                                        <p:tav tm="100000">
                                          <p:val>
                                            <p:strVal val="#ppt_w"/>
                                          </p:val>
                                        </p:tav>
                                      </p:tavLst>
                                    </p:anim>
                                    <p:anim calcmode="lin" valueType="num">
                                      <p:cBhvr>
                                        <p:cTn id="18" dur="1750" fill="hold"/>
                                        <p:tgtEl>
                                          <p:spTgt spid="9">
                                            <p:txEl>
                                              <p:pRg st="2" end="2"/>
                                            </p:txEl>
                                          </p:spTgt>
                                        </p:tgtEl>
                                        <p:attrNameLst>
                                          <p:attrName>ppt_h</p:attrName>
                                        </p:attrNameLst>
                                      </p:cBhvr>
                                      <p:tavLst>
                                        <p:tav tm="0">
                                          <p:val>
                                            <p:strVal val="#ppt_h"/>
                                          </p:val>
                                        </p:tav>
                                        <p:tav tm="100000">
                                          <p:val>
                                            <p:strVal val="#ppt_h"/>
                                          </p:val>
                                        </p:tav>
                                      </p:tavLst>
                                    </p:anim>
                                    <p:animEffect transition="in" filter="fade">
                                      <p:cBhvr>
                                        <p:cTn id="19" dur="1750"/>
                                        <p:tgtEl>
                                          <p:spTgt spid="9">
                                            <p:txEl>
                                              <p:pRg st="2" end="2"/>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 calcmode="lin" valueType="num">
                                      <p:cBhvr>
                                        <p:cTn id="22" dur="1750" fill="hold"/>
                                        <p:tgtEl>
                                          <p:spTgt spid="9">
                                            <p:txEl>
                                              <p:pRg st="3" end="3"/>
                                            </p:txEl>
                                          </p:spTgt>
                                        </p:tgtEl>
                                        <p:attrNameLst>
                                          <p:attrName>ppt_w</p:attrName>
                                        </p:attrNameLst>
                                      </p:cBhvr>
                                      <p:tavLst>
                                        <p:tav tm="0">
                                          <p:val>
                                            <p:strVal val="#ppt_w*0.70"/>
                                          </p:val>
                                        </p:tav>
                                        <p:tav tm="100000">
                                          <p:val>
                                            <p:strVal val="#ppt_w"/>
                                          </p:val>
                                        </p:tav>
                                      </p:tavLst>
                                    </p:anim>
                                    <p:anim calcmode="lin" valueType="num">
                                      <p:cBhvr>
                                        <p:cTn id="23" dur="1750" fill="hold"/>
                                        <p:tgtEl>
                                          <p:spTgt spid="9">
                                            <p:txEl>
                                              <p:pRg st="3" end="3"/>
                                            </p:txEl>
                                          </p:spTgt>
                                        </p:tgtEl>
                                        <p:attrNameLst>
                                          <p:attrName>ppt_h</p:attrName>
                                        </p:attrNameLst>
                                      </p:cBhvr>
                                      <p:tavLst>
                                        <p:tav tm="0">
                                          <p:val>
                                            <p:strVal val="#ppt_h"/>
                                          </p:val>
                                        </p:tav>
                                        <p:tav tm="100000">
                                          <p:val>
                                            <p:strVal val="#ppt_h"/>
                                          </p:val>
                                        </p:tav>
                                      </p:tavLst>
                                    </p:anim>
                                    <p:animEffect transition="in" filter="fade">
                                      <p:cBhvr>
                                        <p:cTn id="24" dur="175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blipFill>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44298" y="388738"/>
            <a:ext cx="2825002" cy="61891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925721" y="816352"/>
            <a:ext cx="2371447" cy="3697422"/>
          </a:xfrm>
          <a:prstGeom prst="rect">
            <a:avLst/>
          </a:prstGeom>
          <a:noFill/>
        </p:spPr>
        <p:txBody>
          <a:bodyPr wrap="square" rtlCol="0">
            <a:spAutoFit/>
          </a:bodyPr>
          <a:lstStyle/>
          <a:p>
            <a:pPr>
              <a:lnSpc>
                <a:spcPct val="120000"/>
              </a:lnSpc>
            </a:pPr>
            <a:r>
              <a:rPr lang="en-US" sz="2800" b="1" dirty="0">
                <a:solidFill>
                  <a:srgbClr val="FFFFFF"/>
                </a:solidFill>
              </a:rPr>
              <a:t>The average adult between the ages </a:t>
            </a:r>
          </a:p>
          <a:p>
            <a:pPr>
              <a:lnSpc>
                <a:spcPct val="120000"/>
              </a:lnSpc>
            </a:pPr>
            <a:r>
              <a:rPr lang="en-US" sz="2800" b="1" dirty="0">
                <a:solidFill>
                  <a:srgbClr val="FFFFFF"/>
                </a:solidFill>
              </a:rPr>
              <a:t>of 20-64 has three or more decayed or missing teeth. </a:t>
            </a:r>
          </a:p>
        </p:txBody>
      </p:sp>
      <p:sp>
        <p:nvSpPr>
          <p:cNvPr id="8" name="TextBox 7"/>
          <p:cNvSpPr txBox="1"/>
          <p:nvPr/>
        </p:nvSpPr>
        <p:spPr>
          <a:xfrm>
            <a:off x="4569300" y="4862411"/>
            <a:ext cx="5904319" cy="1446550"/>
          </a:xfrm>
          <a:prstGeom prst="rect">
            <a:avLst/>
          </a:prstGeom>
          <a:noFill/>
        </p:spPr>
        <p:txBody>
          <a:bodyPr wrap="square" rtlCol="0">
            <a:spAutoFit/>
          </a:bodyPr>
          <a:lstStyle/>
          <a:p>
            <a:pPr algn="ctr"/>
            <a:r>
              <a:rPr lang="en-US" sz="3200" b="1" dirty="0">
                <a:solidFill>
                  <a:srgbClr val="FFFFFF"/>
                </a:solidFill>
              </a:rPr>
              <a:t>If you are missing any teeth, </a:t>
            </a:r>
          </a:p>
          <a:p>
            <a:pPr algn="ctr"/>
            <a:r>
              <a:rPr lang="en-US" sz="2800" b="1" dirty="0">
                <a:solidFill>
                  <a:srgbClr val="FFFFFF"/>
                </a:solidFill>
              </a:rPr>
              <a:t>ask us how we can help you rejuvenate your smile!</a:t>
            </a:r>
          </a:p>
        </p:txBody>
      </p:sp>
      <p:pic>
        <p:nvPicPr>
          <p:cNvPr id="4" name="Picture 3" descr="Yosh Aurelian_med.jpg"/>
          <p:cNvPicPr>
            <a:picLocks noChangeAspect="1"/>
          </p:cNvPicPr>
          <p:nvPr/>
        </p:nvPicPr>
        <p:blipFill rotWithShape="1">
          <a:blip r:embed="rId3">
            <a:extLst>
              <a:ext uri="{28A0092B-C50C-407E-A947-70E740481C1C}">
                <a14:useLocalDpi xmlns:a14="http://schemas.microsoft.com/office/drawing/2010/main" val="0"/>
              </a:ext>
            </a:extLst>
          </a:blip>
          <a:srcRect l="11952" r="2826"/>
          <a:stretch/>
        </p:blipFill>
        <p:spPr>
          <a:xfrm>
            <a:off x="4763685" y="388738"/>
            <a:ext cx="5714799" cy="4470496"/>
          </a:xfrm>
          <a:prstGeom prst="rect">
            <a:avLst/>
          </a:prstGeom>
        </p:spPr>
      </p:pic>
    </p:spTree>
    <p:extLst>
      <p:ext uri="{BB962C8B-B14F-4D97-AF65-F5344CB8AC3E}">
        <p14:creationId xmlns:p14="http://schemas.microsoft.com/office/powerpoint/2010/main" val="1633940763"/>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867" y="-2063931"/>
            <a:ext cx="14584535" cy="9692639"/>
          </a:xfrm>
          <a:prstGeom prst="rect">
            <a:avLst/>
          </a:prstGeom>
        </p:spPr>
      </p:pic>
      <p:sp>
        <p:nvSpPr>
          <p:cNvPr id="4" name="TextBox 3"/>
          <p:cNvSpPr txBox="1"/>
          <p:nvPr/>
        </p:nvSpPr>
        <p:spPr>
          <a:xfrm>
            <a:off x="332204" y="404990"/>
            <a:ext cx="11516304" cy="2246769"/>
          </a:xfrm>
          <a:prstGeom prst="rect">
            <a:avLst/>
          </a:prstGeom>
          <a:noFill/>
        </p:spPr>
        <p:txBody>
          <a:bodyPr wrap="square" rtlCol="0">
            <a:spAutoFit/>
          </a:bodyPr>
          <a:lstStyle/>
          <a:p>
            <a:pPr>
              <a:lnSpc>
                <a:spcPct val="90000"/>
              </a:lnSpc>
            </a:pPr>
            <a:r>
              <a:rPr lang="en-US" sz="6000" dirty="0">
                <a:solidFill>
                  <a:schemeClr val="bg1"/>
                </a:solidFill>
                <a:latin typeface="Abadi MT Condensed Extra Bold"/>
                <a:cs typeface="Abadi MT Condensed Extra Bold"/>
              </a:rPr>
              <a:t>For kids, exercise means playing </a:t>
            </a:r>
          </a:p>
          <a:p>
            <a:pPr>
              <a:lnSpc>
                <a:spcPct val="90000"/>
              </a:lnSpc>
            </a:pPr>
            <a:r>
              <a:rPr lang="en-US" sz="6000" dirty="0">
                <a:solidFill>
                  <a:schemeClr val="bg1"/>
                </a:solidFill>
                <a:latin typeface="Abadi MT Condensed Extra Bold"/>
                <a:cs typeface="Abadi MT Condensed Extra Bold"/>
              </a:rPr>
              <a:t>and being physically active. </a:t>
            </a:r>
          </a:p>
          <a:p>
            <a:endParaRPr lang="en-US" sz="3200" dirty="0">
              <a:latin typeface="Abadi MT Condensed Extra Bold"/>
              <a:cs typeface="Abadi MT Condensed Extra Bold"/>
            </a:endParaRPr>
          </a:p>
        </p:txBody>
      </p:sp>
    </p:spTree>
    <p:extLst>
      <p:ext uri="{BB962C8B-B14F-4D97-AF65-F5344CB8AC3E}">
        <p14:creationId xmlns:p14="http://schemas.microsoft.com/office/powerpoint/2010/main" val="1334352115"/>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1" y="556869"/>
            <a:ext cx="4336659" cy="6001643"/>
          </a:xfrm>
          <a:prstGeom prst="rect">
            <a:avLst/>
          </a:prstGeom>
          <a:noFill/>
        </p:spPr>
        <p:txBody>
          <a:bodyPr wrap="square" rtlCol="0">
            <a:spAutoFit/>
          </a:bodyPr>
          <a:lstStyle/>
          <a:p>
            <a:pPr algn="ctr">
              <a:lnSpc>
                <a:spcPct val="200000"/>
              </a:lnSpc>
            </a:pPr>
            <a:r>
              <a:rPr lang="en-US" sz="3200" b="1" dirty="0">
                <a:latin typeface="Arial Black" charset="0"/>
                <a:ea typeface="Arial Black" charset="0"/>
                <a:cs typeface="Arial Black" charset="0"/>
              </a:rPr>
              <a:t>A healthy bite, healthy gums,                       and a </a:t>
            </a:r>
          </a:p>
          <a:p>
            <a:pPr algn="ctr">
              <a:lnSpc>
                <a:spcPct val="200000"/>
              </a:lnSpc>
            </a:pPr>
            <a:r>
              <a:rPr lang="en-US" sz="3200" b="1" dirty="0">
                <a:latin typeface="Arial Black" charset="0"/>
                <a:ea typeface="Arial Black" charset="0"/>
                <a:cs typeface="Arial Black" charset="0"/>
              </a:rPr>
              <a:t>healthy smile mean a healthy YOU!</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3916" t="-1" r="38307" b="38837"/>
          <a:stretch/>
        </p:blipFill>
        <p:spPr>
          <a:xfrm>
            <a:off x="4336660" y="11871"/>
            <a:ext cx="8386563" cy="7091640"/>
          </a:xfrm>
          <a:prstGeom prst="rect">
            <a:avLst/>
          </a:prstGeom>
        </p:spPr>
      </p:pic>
    </p:spTree>
    <p:extLst>
      <p:ext uri="{BB962C8B-B14F-4D97-AF65-F5344CB8AC3E}">
        <p14:creationId xmlns:p14="http://schemas.microsoft.com/office/powerpoint/2010/main" val="3816473849"/>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1000"/>
                                        <p:tgtEl>
                                          <p:spTgt spid="5">
                                            <p:txEl>
                                              <p:pRg st="1" end="1"/>
                                            </p:txEl>
                                          </p:spTgt>
                                        </p:tgtEl>
                                      </p:cBhvr>
                                    </p:animEffect>
                                    <p:anim calcmode="lin" valueType="num">
                                      <p:cBhvr>
                                        <p:cTn id="1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2876" y="-492402"/>
            <a:ext cx="12554876" cy="761928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button.JPG"/>
          <p:cNvPicPr>
            <a:picLocks noChangeAspect="1"/>
          </p:cNvPicPr>
          <p:nvPr/>
        </p:nvPicPr>
        <p:blipFill rotWithShape="1">
          <a:blip r:embed="rId2">
            <a:extLst>
              <a:ext uri="{28A0092B-C50C-407E-A947-70E740481C1C}">
                <a14:useLocalDpi xmlns:a14="http://schemas.microsoft.com/office/drawing/2010/main" val="0"/>
              </a:ext>
            </a:extLst>
          </a:blip>
          <a:srcRect l="61171" t="11828" r="7293" b="50135"/>
          <a:stretch/>
        </p:blipFill>
        <p:spPr>
          <a:xfrm rot="5400000">
            <a:off x="5338331" y="312172"/>
            <a:ext cx="6543766" cy="5919422"/>
          </a:xfrm>
          <a:prstGeom prst="rect">
            <a:avLst/>
          </a:prstGeom>
          <a:ln>
            <a:noFill/>
          </a:ln>
          <a:effectLst>
            <a:softEdge rad="112500"/>
          </a:effectLst>
        </p:spPr>
      </p:pic>
      <p:sp>
        <p:nvSpPr>
          <p:cNvPr id="9" name="TextBox 8"/>
          <p:cNvSpPr txBox="1"/>
          <p:nvPr/>
        </p:nvSpPr>
        <p:spPr>
          <a:xfrm>
            <a:off x="0" y="77748"/>
            <a:ext cx="5365386" cy="5853910"/>
          </a:xfrm>
          <a:prstGeom prst="rect">
            <a:avLst/>
          </a:prstGeom>
          <a:noFill/>
        </p:spPr>
        <p:txBody>
          <a:bodyPr wrap="square" rtlCol="0">
            <a:spAutoFit/>
          </a:bodyPr>
          <a:lstStyle/>
          <a:p>
            <a:pPr algn="ctr">
              <a:lnSpc>
                <a:spcPct val="140000"/>
              </a:lnSpc>
            </a:pPr>
            <a:r>
              <a:rPr lang="en-US" sz="5400" b="1" dirty="0">
                <a:solidFill>
                  <a:schemeClr val="accent1"/>
                </a:solidFill>
              </a:rPr>
              <a:t>Ask us how </a:t>
            </a:r>
          </a:p>
          <a:p>
            <a:pPr algn="ctr">
              <a:lnSpc>
                <a:spcPct val="140000"/>
              </a:lnSpc>
            </a:pPr>
            <a:r>
              <a:rPr lang="en-US" sz="5400" b="1" dirty="0">
                <a:solidFill>
                  <a:schemeClr val="accent1"/>
                </a:solidFill>
              </a:rPr>
              <a:t>we can help </a:t>
            </a:r>
          </a:p>
          <a:p>
            <a:pPr algn="ctr">
              <a:lnSpc>
                <a:spcPct val="140000"/>
              </a:lnSpc>
            </a:pPr>
            <a:r>
              <a:rPr lang="en-US" sz="5400" b="1" dirty="0">
                <a:solidFill>
                  <a:schemeClr val="accent1"/>
                </a:solidFill>
              </a:rPr>
              <a:t>improve </a:t>
            </a:r>
          </a:p>
          <a:p>
            <a:pPr algn="ctr">
              <a:lnSpc>
                <a:spcPct val="140000"/>
              </a:lnSpc>
            </a:pPr>
            <a:r>
              <a:rPr lang="en-US" sz="5400" b="1" dirty="0">
                <a:solidFill>
                  <a:schemeClr val="accent1"/>
                </a:solidFill>
              </a:rPr>
              <a:t>your </a:t>
            </a:r>
          </a:p>
          <a:p>
            <a:pPr algn="ctr">
              <a:lnSpc>
                <a:spcPct val="140000"/>
              </a:lnSpc>
            </a:pPr>
            <a:r>
              <a:rPr lang="en-US" sz="5400" b="1" dirty="0">
                <a:solidFill>
                  <a:schemeClr val="accent1"/>
                </a:solidFill>
              </a:rPr>
              <a:t>Smile!  </a:t>
            </a:r>
          </a:p>
        </p:txBody>
      </p:sp>
    </p:spTree>
    <p:extLst>
      <p:ext uri="{BB962C8B-B14F-4D97-AF65-F5344CB8AC3E}">
        <p14:creationId xmlns:p14="http://schemas.microsoft.com/office/powerpoint/2010/main" val="444230101"/>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 calcmode="lin" valueType="num">
                                      <p:cBhvr>
                                        <p:cTn id="9" dur="5000" fill="hold"/>
                                        <p:tgtEl>
                                          <p:spTgt spid="3"/>
                                        </p:tgtEl>
                                        <p:attrNameLst>
                                          <p:attrName>style.rotation</p:attrName>
                                        </p:attrNameLst>
                                      </p:cBhvr>
                                      <p:tavLst>
                                        <p:tav tm="0">
                                          <p:val>
                                            <p:fltVal val="360"/>
                                          </p:val>
                                        </p:tav>
                                        <p:tav tm="100000">
                                          <p:val>
                                            <p:fltVal val="0"/>
                                          </p:val>
                                        </p:tav>
                                      </p:tavLst>
                                    </p:anim>
                                    <p:animEffect transition="in" filter="fade">
                                      <p:cBhvr>
                                        <p:cTn id="10"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539" y="-829289"/>
            <a:ext cx="13622054" cy="6518366"/>
          </a:xfrm>
          <a:prstGeom prst="rect">
            <a:avLst/>
          </a:prstGeom>
        </p:spPr>
      </p:pic>
      <p:sp>
        <p:nvSpPr>
          <p:cNvPr id="5" name="TextBox 4"/>
          <p:cNvSpPr txBox="1"/>
          <p:nvPr/>
        </p:nvSpPr>
        <p:spPr>
          <a:xfrm>
            <a:off x="2505109" y="4882387"/>
            <a:ext cx="9225503" cy="2083647"/>
          </a:xfrm>
          <a:prstGeom prst="rect">
            <a:avLst/>
          </a:prstGeom>
          <a:solidFill>
            <a:srgbClr val="FFFFFF">
              <a:alpha val="67000"/>
            </a:srgbClr>
          </a:solidFill>
        </p:spPr>
        <p:txBody>
          <a:bodyPr wrap="square" rtlCol="0">
            <a:spAutoFit/>
          </a:bodyPr>
          <a:lstStyle/>
          <a:p>
            <a:pPr algn="ctr">
              <a:lnSpc>
                <a:spcPct val="130000"/>
              </a:lnSpc>
            </a:pPr>
            <a:r>
              <a:rPr lang="en-US" sz="3800" b="1" dirty="0">
                <a:solidFill>
                  <a:srgbClr val="FF0000"/>
                </a:solidFill>
                <a:latin typeface="Abadi MT Condensed Extra Bold"/>
                <a:cs typeface="Abadi MT Condensed Extra Bold"/>
              </a:rPr>
              <a:t>Wear your Mouth Guard while playing sports</a:t>
            </a:r>
          </a:p>
          <a:p>
            <a:pPr algn="ctr"/>
            <a:r>
              <a:rPr lang="en-US" sz="4000" b="1" dirty="0"/>
              <a:t>Ask us about custom-fit mouth guards</a:t>
            </a:r>
          </a:p>
          <a:p>
            <a:pPr algn="ctr"/>
            <a:r>
              <a:rPr lang="en-US" sz="4000" b="1" dirty="0"/>
              <a:t> for all family members who play sports. </a:t>
            </a:r>
          </a:p>
        </p:txBody>
      </p:sp>
    </p:spTree>
    <p:extLst>
      <p:ext uri="{BB962C8B-B14F-4D97-AF65-F5344CB8AC3E}">
        <p14:creationId xmlns:p14="http://schemas.microsoft.com/office/powerpoint/2010/main" val="2099356734"/>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ids-smiling.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1166"/>
            <a:ext cx="12192000" cy="5168617"/>
          </a:xfrm>
          <a:prstGeom prst="rect">
            <a:avLst/>
          </a:prstGeom>
        </p:spPr>
      </p:pic>
      <p:sp>
        <p:nvSpPr>
          <p:cNvPr id="2" name="Title 1"/>
          <p:cNvSpPr>
            <a:spLocks noGrp="1"/>
          </p:cNvSpPr>
          <p:nvPr>
            <p:ph type="title" idx="4294967295"/>
          </p:nvPr>
        </p:nvSpPr>
        <p:spPr>
          <a:xfrm>
            <a:off x="0" y="236380"/>
            <a:ext cx="12192000" cy="1143000"/>
          </a:xfrm>
        </p:spPr>
        <p:txBody>
          <a:bodyPr>
            <a:normAutofit/>
          </a:bodyPr>
          <a:lstStyle/>
          <a:p>
            <a:pPr algn="ctr"/>
            <a:r>
              <a:rPr lang="en-US" sz="6000" b="1" dirty="0">
                <a:solidFill>
                  <a:srgbClr val="FF0000"/>
                </a:solidFill>
                <a:latin typeface="Century Gothic" charset="0"/>
                <a:ea typeface="Century Gothic" charset="0"/>
                <a:cs typeface="Century Gothic" charset="0"/>
              </a:rPr>
              <a:t>We love to see you smile!</a:t>
            </a:r>
          </a:p>
        </p:txBody>
      </p:sp>
    </p:spTree>
    <p:extLst>
      <p:ext uri="{BB962C8B-B14F-4D97-AF65-F5344CB8AC3E}">
        <p14:creationId xmlns:p14="http://schemas.microsoft.com/office/powerpoint/2010/main" val="3030876680"/>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remove" grpId="0" nodeType="after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1365" fill="hold">
                                          <p:stCondLst>
                                            <p:cond delay="0"/>
                                          </p:stCondLst>
                                        </p:cTn>
                                        <p:tgtEl>
                                          <p:spTgt spid="2"/>
                                        </p:tgtEl>
                                        <p:attrNameLst>
                                          <p:attrName>style.rotation</p:attrName>
                                        </p:attrNameLst>
                                      </p:cBhvr>
                                      <p:to>
                                        <p:strVal val="-45.0"/>
                                      </p:to>
                                    </p:set>
                                    <p:anim calcmode="lin" valueType="num">
                                      <p:cBhvr>
                                        <p:cTn id="8" dur="1365" fill="hold">
                                          <p:stCondLst>
                                            <p:cond delay="136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136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468" decel="50000" autoRev="1" fill="hold">
                                          <p:stCondLst>
                                            <p:cond delay="136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408" fill="hold">
                                          <p:stCondLst>
                                            <p:cond delay="2592"/>
                                          </p:stCondLst>
                                        </p:cTn>
                                        <p:tgtEl>
                                          <p:spTgt spid="2"/>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31500"/>
                            </p:stCondLst>
                            <p:childTnLst>
                              <p:par>
                                <p:cTn id="13" presetID="38" presetClass="entr" presetSubtype="0" accel="50000" fill="hold" grpId="1" nodeType="afterEffect">
                                  <p:stCondLst>
                                    <p:cond delay="0"/>
                                  </p:stCondLst>
                                  <p:iterate type="lt">
                                    <p:tmPct val="50000"/>
                                  </p:iterate>
                                  <p:childTnLst>
                                    <p:set>
                                      <p:cBhvr>
                                        <p:cTn id="14" dur="1" fill="hold">
                                          <p:stCondLst>
                                            <p:cond delay="0"/>
                                          </p:stCondLst>
                                        </p:cTn>
                                        <p:tgtEl>
                                          <p:spTgt spid="2"/>
                                        </p:tgtEl>
                                        <p:attrNameLst>
                                          <p:attrName>style.visibility</p:attrName>
                                        </p:attrNameLst>
                                      </p:cBhvr>
                                      <p:to>
                                        <p:strVal val="visible"/>
                                      </p:to>
                                    </p:set>
                                    <p:set>
                                      <p:cBhvr>
                                        <p:cTn id="15" dur="455" fill="hold">
                                          <p:stCondLst>
                                            <p:cond delay="0"/>
                                          </p:stCondLst>
                                        </p:cTn>
                                        <p:tgtEl>
                                          <p:spTgt spid="2"/>
                                        </p:tgtEl>
                                        <p:attrNameLst>
                                          <p:attrName>style.rotation</p:attrName>
                                        </p:attrNameLst>
                                      </p:cBhvr>
                                      <p:to>
                                        <p:strVal val="-45.0"/>
                                      </p:to>
                                    </p:set>
                                    <p:anim calcmode="lin" valueType="num">
                                      <p:cBhvr>
                                        <p:cTn id="16"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7"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8"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9"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10000">
              <a:srgbClr val="7030A0"/>
            </a:gs>
            <a:gs pos="100000">
              <a:schemeClr val="accent3"/>
            </a:gs>
          </a:gsLst>
          <a:lin ang="6120000" scaled="1"/>
        </a:gradFill>
        <a:effectLst/>
      </p:bgPr>
    </p:bg>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0" y="1474253"/>
            <a:ext cx="12084885" cy="4022725"/>
          </a:xfrm>
        </p:spPr>
        <p:txBody>
          <a:bodyPr>
            <a:noAutofit/>
          </a:bodyPr>
          <a:lstStyle/>
          <a:p>
            <a:pPr algn="ctr"/>
            <a:r>
              <a:rPr lang="en-US" sz="14000" dirty="0">
                <a:latin typeface="Abadi MT Condensed Extra Bold" charset="0"/>
                <a:ea typeface="Abadi MT Condensed Extra Bold" charset="0"/>
                <a:cs typeface="Abadi MT Condensed Extra Bold" charset="0"/>
              </a:rPr>
              <a:t>Like us on </a:t>
            </a:r>
          </a:p>
          <a:p>
            <a:pPr marL="0" indent="0" algn="ctr">
              <a:buNone/>
            </a:pPr>
            <a:r>
              <a:rPr lang="en-US" sz="14000" dirty="0" err="1">
                <a:solidFill>
                  <a:schemeClr val="bg1"/>
                </a:solidFill>
                <a:latin typeface="Abadi MT Condensed Extra Bold" charset="0"/>
                <a:ea typeface="Abadi MT Condensed Extra Bold" charset="0"/>
                <a:cs typeface="Abadi MT Condensed Extra Bold" charset="0"/>
              </a:rPr>
              <a:t>FaceBook</a:t>
            </a:r>
            <a:endParaRPr lang="en-US" sz="14000" dirty="0">
              <a:solidFill>
                <a:schemeClr val="bg1"/>
              </a:solidFill>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1471235951"/>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nodeType="afterEffect">
                                  <p:stCondLst>
                                    <p:cond delay="0"/>
                                  </p:stCondLst>
                                  <p:iterate type="lt">
                                    <p:tmPct val="50000"/>
                                  </p:iterate>
                                  <p:childTnLst>
                                    <p:set>
                                      <p:cBhvr>
                                        <p:cTn id="6" dur="1" fill="hold">
                                          <p:stCondLst>
                                            <p:cond delay="0"/>
                                          </p:stCondLst>
                                        </p:cTn>
                                        <p:tgtEl>
                                          <p:spTgt spid="6">
                                            <p:txEl>
                                              <p:pRg st="0" end="0"/>
                                            </p:txEl>
                                          </p:spTgt>
                                        </p:tgtEl>
                                        <p:attrNameLst>
                                          <p:attrName>style.visibility</p:attrName>
                                        </p:attrNameLst>
                                      </p:cBhvr>
                                      <p:to>
                                        <p:strVal val="visible"/>
                                      </p:to>
                                    </p:set>
                                    <p:set>
                                      <p:cBhvr>
                                        <p:cTn id="7" dur="1365" fill="hold">
                                          <p:stCondLst>
                                            <p:cond delay="0"/>
                                          </p:stCondLst>
                                        </p:cTn>
                                        <p:tgtEl>
                                          <p:spTgt spid="6">
                                            <p:txEl>
                                              <p:pRg st="0" end="0"/>
                                            </p:txEl>
                                          </p:spTgt>
                                        </p:tgtEl>
                                        <p:attrNameLst>
                                          <p:attrName>style.rotation</p:attrName>
                                        </p:attrNameLst>
                                      </p:cBhvr>
                                      <p:to>
                                        <p:strVal val="-45.0"/>
                                      </p:to>
                                    </p:set>
                                    <p:anim calcmode="lin" valueType="num">
                                      <p:cBhvr>
                                        <p:cTn id="8" dur="1365" fill="hold">
                                          <p:stCondLst>
                                            <p:cond delay="1365"/>
                                          </p:stCondLst>
                                        </p:cTn>
                                        <p:tgtEl>
                                          <p:spTgt spid="6">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1365" fill="hold">
                                          <p:stCondLst>
                                            <p:cond delay="0"/>
                                          </p:stCondLst>
                                        </p:cTn>
                                        <p:tgtEl>
                                          <p:spTgt spid="6">
                                            <p:txEl>
                                              <p:pRg st="0" end="0"/>
                                            </p:txEl>
                                          </p:spTgt>
                                        </p:tgtEl>
                                        <p:attrNameLst>
                                          <p:attrName>ppt_y</p:attrName>
                                        </p:attrNameLst>
                                      </p:cBhvr>
                                      <p:tavLst>
                                        <p:tav tm="0">
                                          <p:val>
                                            <p:strVal val="#ppt_y-1"/>
                                          </p:val>
                                        </p:tav>
                                        <p:tav tm="100000">
                                          <p:val>
                                            <p:strVal val="#ppt_y-(0.354*#ppt_w-0.172*#ppt_h)"/>
                                          </p:val>
                                        </p:tav>
                                      </p:tavLst>
                                    </p:anim>
                                    <p:anim calcmode="lin" valueType="num">
                                      <p:cBhvr>
                                        <p:cTn id="10" dur="468" decel="50000" autoRev="1" fill="hold">
                                          <p:stCondLst>
                                            <p:cond delay="1365"/>
                                          </p:stCondLst>
                                        </p:cTn>
                                        <p:tgtEl>
                                          <p:spTgt spid="6">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408" fill="hold">
                                          <p:stCondLst>
                                            <p:cond delay="2592"/>
                                          </p:stCondLst>
                                        </p:cTn>
                                        <p:tgtEl>
                                          <p:spTgt spid="6">
                                            <p:txEl>
                                              <p:pRg st="0" end="0"/>
                                            </p:txEl>
                                          </p:spTgt>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13500"/>
                            </p:stCondLst>
                            <p:childTnLst>
                              <p:par>
                                <p:cTn id="13" presetID="38" presetClass="entr" presetSubtype="0" accel="50000" fill="hold" nodeType="afterEffect">
                                  <p:stCondLst>
                                    <p:cond delay="0"/>
                                  </p:stCondLst>
                                  <p:iterate type="lt">
                                    <p:tmPct val="50000"/>
                                  </p:iterate>
                                  <p:childTnLst>
                                    <p:set>
                                      <p:cBhvr>
                                        <p:cTn id="14" dur="1" fill="hold">
                                          <p:stCondLst>
                                            <p:cond delay="0"/>
                                          </p:stCondLst>
                                        </p:cTn>
                                        <p:tgtEl>
                                          <p:spTgt spid="6">
                                            <p:txEl>
                                              <p:pRg st="1" end="1"/>
                                            </p:txEl>
                                          </p:spTgt>
                                        </p:tgtEl>
                                        <p:attrNameLst>
                                          <p:attrName>style.visibility</p:attrName>
                                        </p:attrNameLst>
                                      </p:cBhvr>
                                      <p:to>
                                        <p:strVal val="visible"/>
                                      </p:to>
                                    </p:set>
                                    <p:set>
                                      <p:cBhvr>
                                        <p:cTn id="15" dur="1365" fill="hold">
                                          <p:stCondLst>
                                            <p:cond delay="0"/>
                                          </p:stCondLst>
                                        </p:cTn>
                                        <p:tgtEl>
                                          <p:spTgt spid="6">
                                            <p:txEl>
                                              <p:pRg st="1" end="1"/>
                                            </p:txEl>
                                          </p:spTgt>
                                        </p:tgtEl>
                                        <p:attrNameLst>
                                          <p:attrName>style.rotation</p:attrName>
                                        </p:attrNameLst>
                                      </p:cBhvr>
                                      <p:to>
                                        <p:strVal val="-45.0"/>
                                      </p:to>
                                    </p:set>
                                    <p:anim calcmode="lin" valueType="num">
                                      <p:cBhvr>
                                        <p:cTn id="16" dur="1365" fill="hold">
                                          <p:stCondLst>
                                            <p:cond delay="1365"/>
                                          </p:stCondLst>
                                        </p:cTn>
                                        <p:tgtEl>
                                          <p:spTgt spid="6">
                                            <p:txEl>
                                              <p:pRg st="1" end="1"/>
                                            </p:txEl>
                                          </p:spTgt>
                                        </p:tgtEl>
                                        <p:attrNameLst>
                                          <p:attrName>style.rotation</p:attrName>
                                        </p:attrNameLst>
                                      </p:cBhvr>
                                      <p:tavLst>
                                        <p:tav tm="0">
                                          <p:val>
                                            <p:fltVal val="-45"/>
                                          </p:val>
                                        </p:tav>
                                        <p:tav tm="69900">
                                          <p:val>
                                            <p:fltVal val="45"/>
                                          </p:val>
                                        </p:tav>
                                        <p:tav tm="100000">
                                          <p:val>
                                            <p:fltVal val="0"/>
                                          </p:val>
                                        </p:tav>
                                      </p:tavLst>
                                    </p:anim>
                                    <p:anim calcmode="lin" valueType="num">
                                      <p:cBhvr>
                                        <p:cTn id="17" dur="1365" fill="hold">
                                          <p:stCondLst>
                                            <p:cond delay="0"/>
                                          </p:stCondLst>
                                        </p:cTn>
                                        <p:tgtEl>
                                          <p:spTgt spid="6">
                                            <p:txEl>
                                              <p:pRg st="1" end="1"/>
                                            </p:txEl>
                                          </p:spTgt>
                                        </p:tgtEl>
                                        <p:attrNameLst>
                                          <p:attrName>ppt_y</p:attrName>
                                        </p:attrNameLst>
                                      </p:cBhvr>
                                      <p:tavLst>
                                        <p:tav tm="0">
                                          <p:val>
                                            <p:strVal val="#ppt_y-1"/>
                                          </p:val>
                                        </p:tav>
                                        <p:tav tm="100000">
                                          <p:val>
                                            <p:strVal val="#ppt_y-(0.354*#ppt_w-0.172*#ppt_h)"/>
                                          </p:val>
                                        </p:tav>
                                      </p:tavLst>
                                    </p:anim>
                                    <p:anim calcmode="lin" valueType="num">
                                      <p:cBhvr>
                                        <p:cTn id="18" dur="468" decel="50000" autoRev="1" fill="hold">
                                          <p:stCondLst>
                                            <p:cond delay="1365"/>
                                          </p:stCondLst>
                                        </p:cTn>
                                        <p:tgtEl>
                                          <p:spTgt spid="6">
                                            <p:txEl>
                                              <p:pRg st="1" end="1"/>
                                            </p:txEl>
                                          </p:spTgt>
                                        </p:tgtEl>
                                        <p:attrNameLst>
                                          <p:attrName>ppt_y</p:attrName>
                                        </p:attrNameLst>
                                      </p:cBhvr>
                                      <p:tavLst>
                                        <p:tav tm="0">
                                          <p:val>
                                            <p:strVal val="#ppt_y-(0.354*#ppt_w-0.172*#ppt_h)"/>
                                          </p:val>
                                        </p:tav>
                                        <p:tav tm="100000">
                                          <p:val>
                                            <p:strVal val="#ppt_y-(0.354*#ppt_w-0.172*#ppt_h)-#ppt_h/2"/>
                                          </p:val>
                                        </p:tav>
                                      </p:tavLst>
                                    </p:anim>
                                    <p:anim calcmode="lin" valueType="num">
                                      <p:cBhvr>
                                        <p:cTn id="19" dur="408" fill="hold">
                                          <p:stCondLst>
                                            <p:cond delay="2592"/>
                                          </p:stCondLst>
                                        </p:cTn>
                                        <p:tgtEl>
                                          <p:spTgt spid="6">
                                            <p:txEl>
                                              <p:pRg st="1" end="1"/>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8" presetClass="entr" presetSubtype="0" accel="50000" fill="hold" nodeType="clickEffect">
                                  <p:stCondLst>
                                    <p:cond delay="0"/>
                                  </p:stCondLst>
                                  <p:iterate type="lt">
                                    <p:tmPct val="50000"/>
                                  </p:iterate>
                                  <p:childTnLst>
                                    <p:set>
                                      <p:cBhvr>
                                        <p:cTn id="23" dur="1" fill="hold">
                                          <p:stCondLst>
                                            <p:cond delay="0"/>
                                          </p:stCondLst>
                                        </p:cTn>
                                        <p:tgtEl>
                                          <p:spTgt spid="6">
                                            <p:txEl>
                                              <p:pRg st="1" end="1"/>
                                            </p:txEl>
                                          </p:spTgt>
                                        </p:tgtEl>
                                        <p:attrNameLst>
                                          <p:attrName>style.visibility</p:attrName>
                                        </p:attrNameLst>
                                      </p:cBhvr>
                                      <p:to>
                                        <p:strVal val="visible"/>
                                      </p:to>
                                    </p:set>
                                    <p:set>
                                      <p:cBhvr>
                                        <p:cTn id="24" dur="455" fill="hold">
                                          <p:stCondLst>
                                            <p:cond delay="0"/>
                                          </p:stCondLst>
                                        </p:cTn>
                                        <p:tgtEl>
                                          <p:spTgt spid="6">
                                            <p:txEl>
                                              <p:pRg st="1" end="1"/>
                                            </p:txEl>
                                          </p:spTgt>
                                        </p:tgtEl>
                                        <p:attrNameLst>
                                          <p:attrName>style.rotation</p:attrName>
                                        </p:attrNameLst>
                                      </p:cBhvr>
                                      <p:to>
                                        <p:strVal val="-45.0"/>
                                      </p:to>
                                    </p:set>
                                    <p:anim calcmode="lin" valueType="num">
                                      <p:cBhvr>
                                        <p:cTn id="25" dur="455" fill="hold">
                                          <p:stCondLst>
                                            <p:cond delay="455"/>
                                          </p:stCondLst>
                                        </p:cTn>
                                        <p:tgtEl>
                                          <p:spTgt spid="6">
                                            <p:txEl>
                                              <p:pRg st="1" end="1"/>
                                            </p:txEl>
                                          </p:spTgt>
                                        </p:tgtEl>
                                        <p:attrNameLst>
                                          <p:attrName>style.rotation</p:attrName>
                                        </p:attrNameLst>
                                      </p:cBhvr>
                                      <p:tavLst>
                                        <p:tav tm="0">
                                          <p:val>
                                            <p:fltVal val="-45"/>
                                          </p:val>
                                        </p:tav>
                                        <p:tav tm="69900">
                                          <p:val>
                                            <p:fltVal val="45"/>
                                          </p:val>
                                        </p:tav>
                                        <p:tav tm="100000">
                                          <p:val>
                                            <p:fltVal val="0"/>
                                          </p:val>
                                        </p:tav>
                                      </p:tavLst>
                                    </p:anim>
                                    <p:anim calcmode="lin" valueType="num">
                                      <p:cBhvr>
                                        <p:cTn id="26" dur="455" fill="hold">
                                          <p:stCondLst>
                                            <p:cond delay="0"/>
                                          </p:stCondLst>
                                        </p:cTn>
                                        <p:tgtEl>
                                          <p:spTgt spid="6">
                                            <p:txEl>
                                              <p:pRg st="1" end="1"/>
                                            </p:txEl>
                                          </p:spTgt>
                                        </p:tgtEl>
                                        <p:attrNameLst>
                                          <p:attrName>ppt_y</p:attrName>
                                        </p:attrNameLst>
                                      </p:cBhvr>
                                      <p:tavLst>
                                        <p:tav tm="0">
                                          <p:val>
                                            <p:strVal val="#ppt_y-1"/>
                                          </p:val>
                                        </p:tav>
                                        <p:tav tm="100000">
                                          <p:val>
                                            <p:strVal val="#ppt_y-(0.354*#ppt_w-0.172*#ppt_h)"/>
                                          </p:val>
                                        </p:tav>
                                      </p:tavLst>
                                    </p:anim>
                                    <p:anim calcmode="lin" valueType="num">
                                      <p:cBhvr>
                                        <p:cTn id="27" dur="156" decel="50000" autoRev="1" fill="hold">
                                          <p:stCondLst>
                                            <p:cond delay="455"/>
                                          </p:stCondLst>
                                        </p:cTn>
                                        <p:tgtEl>
                                          <p:spTgt spid="6">
                                            <p:txEl>
                                              <p:pRg st="1" end="1"/>
                                            </p:txEl>
                                          </p:spTgt>
                                        </p:tgtEl>
                                        <p:attrNameLst>
                                          <p:attrName>ppt_y</p:attrName>
                                        </p:attrNameLst>
                                      </p:cBhvr>
                                      <p:tavLst>
                                        <p:tav tm="0">
                                          <p:val>
                                            <p:strVal val="#ppt_y-(0.354*#ppt_w-0.172*#ppt_h)"/>
                                          </p:val>
                                        </p:tav>
                                        <p:tav tm="100000">
                                          <p:val>
                                            <p:strVal val="#ppt_y-(0.354*#ppt_w-0.172*#ppt_h)-#ppt_h/2"/>
                                          </p:val>
                                        </p:tav>
                                      </p:tavLst>
                                    </p:anim>
                                    <p:anim calcmode="lin" valueType="num">
                                      <p:cBhvr>
                                        <p:cTn id="28" dur="136" fill="hold">
                                          <p:stCondLst>
                                            <p:cond delay="864"/>
                                          </p:stCondLst>
                                        </p:cTn>
                                        <p:tgtEl>
                                          <p:spTgt spid="6">
                                            <p:txEl>
                                              <p:pRg st="1" end="1"/>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489585"/>
            <a:ext cx="12192000" cy="1167499"/>
          </a:xfrm>
          <a:prstGeom prst="rect">
            <a:avLst/>
          </a:prstGeom>
          <a:solidFill>
            <a:schemeClr val="bg1"/>
          </a:solidFill>
        </p:spPr>
        <p:txBody>
          <a:bodyPr wrap="square" rtlCol="0">
            <a:spAutoFit/>
          </a:bodyPr>
          <a:lstStyle/>
          <a:p>
            <a:pPr algn="ctr">
              <a:lnSpc>
                <a:spcPct val="110000"/>
              </a:lnSpc>
            </a:pPr>
            <a:r>
              <a:rPr lang="en-US" sz="3200" dirty="0">
                <a:latin typeface="Arial Black"/>
                <a:cs typeface="Arial Black"/>
              </a:rPr>
              <a:t>We can use </a:t>
            </a:r>
            <a:r>
              <a:rPr lang="en-US" sz="3200" dirty="0" err="1">
                <a:solidFill>
                  <a:srgbClr val="3366FF"/>
                </a:solidFill>
                <a:latin typeface="Arial Black"/>
                <a:cs typeface="Arial Black"/>
              </a:rPr>
              <a:t>Invisalign</a:t>
            </a:r>
            <a:r>
              <a:rPr lang="en-US" sz="3200" dirty="0">
                <a:solidFill>
                  <a:srgbClr val="3366FF"/>
                </a:solidFill>
                <a:latin typeface="Arial Black"/>
                <a:cs typeface="Arial Black"/>
              </a:rPr>
              <a:t> Clear Braces </a:t>
            </a:r>
          </a:p>
          <a:p>
            <a:pPr algn="ctr">
              <a:lnSpc>
                <a:spcPct val="110000"/>
              </a:lnSpc>
            </a:pPr>
            <a:r>
              <a:rPr lang="en-US" sz="3200" dirty="0">
                <a:latin typeface="Arial Black"/>
                <a:cs typeface="Arial Black"/>
              </a:rPr>
              <a:t>to straighten teeth for Teens, Adults, and Seniors</a:t>
            </a:r>
          </a:p>
        </p:txBody>
      </p:sp>
      <p:pic>
        <p:nvPicPr>
          <p:cNvPr id="3" name="Picture 2" descr="I before aft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8331" y="2641310"/>
            <a:ext cx="5156002" cy="2481023"/>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0" y="5926667"/>
            <a:ext cx="12093222" cy="769441"/>
          </a:xfrm>
          <a:prstGeom prst="rect">
            <a:avLst/>
          </a:prstGeom>
          <a:noFill/>
        </p:spPr>
        <p:txBody>
          <a:bodyPr wrap="square" rtlCol="0">
            <a:spAutoFit/>
          </a:bodyPr>
          <a:lstStyle/>
          <a:p>
            <a:pPr algn="ctr"/>
            <a:r>
              <a:rPr lang="en-US" sz="4400" b="1" dirty="0">
                <a:solidFill>
                  <a:srgbClr val="3366FF"/>
                </a:solidFill>
              </a:rPr>
              <a:t>You are NEVER too old to have a great smile!</a:t>
            </a:r>
          </a:p>
        </p:txBody>
      </p:sp>
    </p:spTree>
    <p:extLst>
      <p:ext uri="{BB962C8B-B14F-4D97-AF65-F5344CB8AC3E}">
        <p14:creationId xmlns:p14="http://schemas.microsoft.com/office/powerpoint/2010/main" val="133939974"/>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50000" fill="hold" nodeType="afterEffect">
                                  <p:stCondLst>
                                    <p:cond delay="0"/>
                                  </p:stCondLst>
                                  <p:childTnLst>
                                    <p:animScale>
                                      <p:cBhvr>
                                        <p:cTn id="6" dur="3000" fill="hold"/>
                                        <p:tgtEl>
                                          <p:spTgt spid="3"/>
                                        </p:tgtEl>
                                      </p:cBhvr>
                                      <p:by x="150000" y="150000"/>
                                    </p:animScale>
                                  </p:childTnLst>
                                </p:cTn>
                              </p:par>
                            </p:childTnLst>
                          </p:cTn>
                        </p:par>
                        <p:par>
                          <p:cTn id="7" fill="hold">
                            <p:stCondLst>
                              <p:cond delay="3000"/>
                            </p:stCondLst>
                            <p:childTnLst>
                              <p:par>
                                <p:cTn id="8" presetID="34" presetClass="emph" presetSubtype="0" fill="hold" nodeType="afterEffect">
                                  <p:stCondLst>
                                    <p:cond delay="0"/>
                                  </p:stCondLst>
                                  <p:iterate type="lt">
                                    <p:tmPct val="10000"/>
                                  </p:iterate>
                                  <p:childTnLst>
                                    <p:animMotion origin="layout" path="M 0.0 0.0 L 0.0 -0.07213" pathEditMode="relative" ptsTypes="">
                                      <p:cBhvr>
                                        <p:cTn id="9" dur="1500" accel="50000" decel="50000" autoRev="1" fill="hold">
                                          <p:stCondLst>
                                            <p:cond delay="0"/>
                                          </p:stCondLst>
                                        </p:cTn>
                                        <p:tgtEl>
                                          <p:spTgt spid="8">
                                            <p:txEl>
                                              <p:pRg st="0" end="0"/>
                                            </p:txEl>
                                          </p:spTgt>
                                        </p:tgtEl>
                                        <p:attrNameLst>
                                          <p:attrName>ppt_x</p:attrName>
                                          <p:attrName>ppt_y</p:attrName>
                                        </p:attrNameLst>
                                      </p:cBhvr>
                                    </p:animMotion>
                                    <p:animRot by="1500000">
                                      <p:cBhvr>
                                        <p:cTn id="10" dur="750" fill="hold">
                                          <p:stCondLst>
                                            <p:cond delay="0"/>
                                          </p:stCondLst>
                                        </p:cTn>
                                        <p:tgtEl>
                                          <p:spTgt spid="8">
                                            <p:txEl>
                                              <p:pRg st="0" end="0"/>
                                            </p:txEl>
                                          </p:spTgt>
                                        </p:tgtEl>
                                        <p:attrNameLst>
                                          <p:attrName>r</p:attrName>
                                        </p:attrNameLst>
                                      </p:cBhvr>
                                    </p:animRot>
                                    <p:animRot by="-1500000">
                                      <p:cBhvr>
                                        <p:cTn id="11" dur="750" fill="hold">
                                          <p:stCondLst>
                                            <p:cond delay="750"/>
                                          </p:stCondLst>
                                        </p:cTn>
                                        <p:tgtEl>
                                          <p:spTgt spid="8">
                                            <p:txEl>
                                              <p:pRg st="0" end="0"/>
                                            </p:txEl>
                                          </p:spTgt>
                                        </p:tgtEl>
                                        <p:attrNameLst>
                                          <p:attrName>r</p:attrName>
                                        </p:attrNameLst>
                                      </p:cBhvr>
                                    </p:animRot>
                                    <p:animRot by="-1500000">
                                      <p:cBhvr>
                                        <p:cTn id="12" dur="750" fill="hold">
                                          <p:stCondLst>
                                            <p:cond delay="1500"/>
                                          </p:stCondLst>
                                        </p:cTn>
                                        <p:tgtEl>
                                          <p:spTgt spid="8">
                                            <p:txEl>
                                              <p:pRg st="0" end="0"/>
                                            </p:txEl>
                                          </p:spTgt>
                                        </p:tgtEl>
                                        <p:attrNameLst>
                                          <p:attrName>r</p:attrName>
                                        </p:attrNameLst>
                                      </p:cBhvr>
                                    </p:animRot>
                                    <p:animRot by="1500000">
                                      <p:cBhvr>
                                        <p:cTn id="13" dur="750" fill="hold">
                                          <p:stCondLst>
                                            <p:cond delay="2250"/>
                                          </p:stCondLst>
                                        </p:cTn>
                                        <p:tgtEl>
                                          <p:spTgt spid="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titzOrtho SocialAds1-0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381179"/>
          </a:xfrm>
          <a:prstGeom prst="rect">
            <a:avLst/>
          </a:prstGeom>
        </p:spPr>
      </p:pic>
    </p:spTree>
    <p:extLst>
      <p:ext uri="{BB962C8B-B14F-4D97-AF65-F5344CB8AC3E}">
        <p14:creationId xmlns:p14="http://schemas.microsoft.com/office/powerpoint/2010/main" val="3411522723"/>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xopti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139357" cy="6858000"/>
          </a:xfrm>
          <a:prstGeom prst="rect">
            <a:avLst/>
          </a:prstGeom>
        </p:spPr>
      </p:pic>
    </p:spTree>
    <p:extLst>
      <p:ext uri="{BB962C8B-B14F-4D97-AF65-F5344CB8AC3E}">
        <p14:creationId xmlns:p14="http://schemas.microsoft.com/office/powerpoint/2010/main" val="752303076"/>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gstock-Smart-Phone-With-Blue-Screen-I-2962588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14440">
            <a:off x="849055" y="547235"/>
            <a:ext cx="3771546" cy="5280164"/>
          </a:xfrm>
          <a:prstGeom prst="rect">
            <a:avLst/>
          </a:prstGeom>
        </p:spPr>
      </p:pic>
      <p:sp>
        <p:nvSpPr>
          <p:cNvPr id="5" name="TextBox 4"/>
          <p:cNvSpPr txBox="1"/>
          <p:nvPr/>
        </p:nvSpPr>
        <p:spPr>
          <a:xfrm>
            <a:off x="3798002" y="867197"/>
            <a:ext cx="6869999" cy="3477875"/>
          </a:xfrm>
          <a:prstGeom prst="rect">
            <a:avLst/>
          </a:prstGeom>
          <a:noFill/>
        </p:spPr>
        <p:txBody>
          <a:bodyPr wrap="square" rtlCol="0">
            <a:spAutoFit/>
          </a:bodyPr>
          <a:lstStyle/>
          <a:p>
            <a:pPr algn="ctr"/>
            <a:r>
              <a:rPr lang="en-US" sz="6000" b="1" dirty="0">
                <a:solidFill>
                  <a:srgbClr val="FF0000"/>
                </a:solidFill>
                <a:latin typeface="Arial Black"/>
                <a:cs typeface="Arial Black"/>
              </a:rPr>
              <a:t>WHAT TO DO </a:t>
            </a:r>
          </a:p>
          <a:p>
            <a:pPr algn="ctr"/>
            <a:r>
              <a:rPr lang="en-US" sz="3800" b="1" dirty="0">
                <a:solidFill>
                  <a:srgbClr val="FF0000"/>
                </a:solidFill>
                <a:latin typeface="Arial Black"/>
                <a:cs typeface="Arial Black"/>
              </a:rPr>
              <a:t>In case of an </a:t>
            </a:r>
          </a:p>
          <a:p>
            <a:pPr algn="ctr"/>
            <a:r>
              <a:rPr lang="en-US" sz="3800" b="1" dirty="0">
                <a:solidFill>
                  <a:srgbClr val="FF0000"/>
                </a:solidFill>
                <a:latin typeface="Arial Black"/>
                <a:cs typeface="Arial Black"/>
              </a:rPr>
              <a:t>after-hours emergency:</a:t>
            </a:r>
          </a:p>
          <a:p>
            <a:pPr algn="ctr"/>
            <a:endParaRPr lang="en-US" sz="2800" dirty="0">
              <a:solidFill>
                <a:srgbClr val="FF0000"/>
              </a:solidFill>
              <a:latin typeface="Adobe Caslon Pro Bold"/>
              <a:cs typeface="Adobe Caslon Pro Bold"/>
            </a:endParaRPr>
          </a:p>
          <a:p>
            <a:pPr algn="ctr"/>
            <a:r>
              <a:rPr lang="en-US" sz="2800" dirty="0">
                <a:solidFill>
                  <a:srgbClr val="FF0000"/>
                </a:solidFill>
                <a:latin typeface="Adobe Caslon Pro Bold"/>
                <a:cs typeface="Adobe Caslon Pro Bold"/>
              </a:rPr>
              <a:t>Call our office and follow the instructions outlined in our recorded message.</a:t>
            </a:r>
          </a:p>
        </p:txBody>
      </p:sp>
      <p:sp>
        <p:nvSpPr>
          <p:cNvPr id="6" name="TextBox 5"/>
          <p:cNvSpPr txBox="1"/>
          <p:nvPr/>
        </p:nvSpPr>
        <p:spPr>
          <a:xfrm>
            <a:off x="1524000" y="5039730"/>
            <a:ext cx="9144000" cy="1323439"/>
          </a:xfrm>
          <a:prstGeom prst="rect">
            <a:avLst/>
          </a:prstGeom>
          <a:noFill/>
        </p:spPr>
        <p:txBody>
          <a:bodyPr wrap="square" rtlCol="0">
            <a:spAutoFit/>
          </a:bodyPr>
          <a:lstStyle/>
          <a:p>
            <a:pPr algn="ctr"/>
            <a:r>
              <a:rPr lang="en-US" sz="8000" b="1" dirty="0">
                <a:latin typeface="Arial Black"/>
                <a:cs typeface="Arial Black"/>
              </a:rPr>
              <a:t>717 626 0600</a:t>
            </a:r>
          </a:p>
        </p:txBody>
      </p:sp>
    </p:spTree>
    <p:extLst>
      <p:ext uri="{BB962C8B-B14F-4D97-AF65-F5344CB8AC3E}">
        <p14:creationId xmlns:p14="http://schemas.microsoft.com/office/powerpoint/2010/main" val="444212749"/>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65760"/>
            <a:ext cx="12618720" cy="77854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35132" y="23948"/>
            <a:ext cx="5094514" cy="4832092"/>
          </a:xfrm>
          <a:prstGeom prst="rect">
            <a:avLst/>
          </a:prstGeom>
          <a:noFill/>
        </p:spPr>
        <p:txBody>
          <a:bodyPr wrap="square" rtlCol="0">
            <a:spAutoFit/>
          </a:bodyPr>
          <a:lstStyle/>
          <a:p>
            <a:pPr algn="ctr"/>
            <a:endParaRPr lang="en-US" sz="5400" b="1" dirty="0">
              <a:effectLst>
                <a:outerShdw blurRad="50800" dist="38100" dir="18900000" algn="bl" rotWithShape="0">
                  <a:prstClr val="black">
                    <a:alpha val="40000"/>
                  </a:prstClr>
                </a:outerShdw>
              </a:effectLst>
            </a:endParaRPr>
          </a:p>
          <a:p>
            <a:pPr algn="ctr"/>
            <a:r>
              <a:rPr lang="en-US" sz="5400" b="1" dirty="0">
                <a:solidFill>
                  <a:srgbClr val="DE8907"/>
                </a:solidFill>
                <a:effectLst>
                  <a:outerShdw blurRad="50800" dist="38100" dir="18900000" algn="bl" rotWithShape="0">
                    <a:prstClr val="black">
                      <a:alpha val="40000"/>
                    </a:prstClr>
                  </a:outerShdw>
                </a:effectLst>
              </a:rPr>
              <a:t>What </a:t>
            </a:r>
          </a:p>
          <a:p>
            <a:pPr algn="ctr"/>
            <a:r>
              <a:rPr lang="en-US" sz="5400" b="1" dirty="0">
                <a:solidFill>
                  <a:srgbClr val="DE8907"/>
                </a:solidFill>
                <a:effectLst>
                  <a:outerShdw blurRad="50800" dist="38100" dir="18900000" algn="bl" rotWithShape="0">
                    <a:prstClr val="black">
                      <a:alpha val="40000"/>
                    </a:prstClr>
                  </a:outerShdw>
                </a:effectLst>
              </a:rPr>
              <a:t>do you call </a:t>
            </a:r>
          </a:p>
          <a:p>
            <a:pPr algn="ctr"/>
            <a:r>
              <a:rPr lang="en-US" sz="5400" b="1" dirty="0">
                <a:solidFill>
                  <a:srgbClr val="DE8907"/>
                </a:solidFill>
                <a:effectLst>
                  <a:outerShdw blurRad="50800" dist="38100" dir="18900000" algn="bl" rotWithShape="0">
                    <a:prstClr val="black">
                      <a:alpha val="40000"/>
                    </a:prstClr>
                  </a:outerShdw>
                </a:effectLst>
              </a:rPr>
              <a:t>a baby bat?</a:t>
            </a:r>
            <a:r>
              <a:rPr lang="en-US" sz="8000" b="1" dirty="0">
                <a:solidFill>
                  <a:srgbClr val="DE8907"/>
                </a:solidFill>
                <a:effectLst>
                  <a:outerShdw blurRad="50800" dist="38100" dir="18900000" algn="bl" rotWithShape="0">
                    <a:prstClr val="black">
                      <a:alpha val="40000"/>
                    </a:prstClr>
                  </a:outerShdw>
                </a:effectLst>
              </a:rPr>
              <a:t>   </a:t>
            </a:r>
          </a:p>
          <a:p>
            <a:pPr algn="ctr"/>
            <a:r>
              <a:rPr lang="en-US" sz="6600" b="1" dirty="0">
                <a:effectLst>
                  <a:outerShdw blurRad="50800" dist="38100" dir="18900000" algn="bl" rotWithShape="0">
                    <a:prstClr val="black">
                      <a:alpha val="40000"/>
                    </a:prstClr>
                  </a:outerShdw>
                </a:effectLst>
              </a:rPr>
              <a:t>   </a:t>
            </a:r>
            <a:endParaRPr lang="en-US" sz="6600" u="sng" dirty="0">
              <a:effectLst>
                <a:outerShdw blurRad="50800" dist="38100" dir="18900000" algn="bl" rotWithShape="0">
                  <a:prstClr val="black">
                    <a:alpha val="40000"/>
                  </a:prstClr>
                </a:outerShdw>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9646" y="23948"/>
            <a:ext cx="6862354" cy="686235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9646" y="23948"/>
            <a:ext cx="6862354" cy="6862354"/>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1735" t="21333" r="24143"/>
          <a:stretch/>
        </p:blipFill>
        <p:spPr>
          <a:xfrm>
            <a:off x="5236240" y="52250"/>
            <a:ext cx="7049167" cy="6834052"/>
          </a:xfrm>
          <a:prstGeom prst="rect">
            <a:avLst/>
          </a:prstGeom>
        </p:spPr>
      </p:pic>
    </p:spTree>
    <p:extLst>
      <p:ext uri="{BB962C8B-B14F-4D97-AF65-F5344CB8AC3E}">
        <p14:creationId xmlns:p14="http://schemas.microsoft.com/office/powerpoint/2010/main" val="619258965"/>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xit" presetSubtype="0" repeatCount="0" fill="hold" nodeType="afterEffect">
                                  <p:stCondLst>
                                    <p:cond delay="0"/>
                                  </p:stCondLst>
                                  <p:childTnLst>
                                    <p:animEffect transition="out" filter="wedge">
                                      <p:cBhvr>
                                        <p:cTn id="6" dur="3250"/>
                                        <p:tgtEl>
                                          <p:spTgt spid="8"/>
                                        </p:tgtEl>
                                      </p:cBhvr>
                                    </p:animEffect>
                                    <p:set>
                                      <p:cBhvr>
                                        <p:cTn id="7" dur="1" fill="hold">
                                          <p:stCondLst>
                                            <p:cond delay="3249"/>
                                          </p:stCondLst>
                                        </p:cTn>
                                        <p:tgtEl>
                                          <p:spTgt spid="8"/>
                                        </p:tgtEl>
                                        <p:attrNameLst>
                                          <p:attrName>style.visibility</p:attrName>
                                        </p:attrNameLst>
                                      </p:cBhvr>
                                      <p:to>
                                        <p:strVal val="hidden"/>
                                      </p:to>
                                    </p:set>
                                  </p:childTnLst>
                                </p:cTn>
                              </p:par>
                            </p:childTnLst>
                          </p:cTn>
                        </p:par>
                        <p:par>
                          <p:cTn id="8" fill="hold">
                            <p:stCondLst>
                              <p:cond delay="3250"/>
                            </p:stCondLst>
                            <p:childTnLst>
                              <p:par>
                                <p:cTn id="9" presetID="22" presetClass="exit" presetSubtype="4" repeatCount="0" fill="hold" nodeType="afterEffect">
                                  <p:stCondLst>
                                    <p:cond delay="0"/>
                                  </p:stCondLst>
                                  <p:childTnLst>
                                    <p:animEffect transition="out" filter="wipe(down)">
                                      <p:cBhvr>
                                        <p:cTn id="10" dur="3250"/>
                                        <p:tgtEl>
                                          <p:spTgt spid="7"/>
                                        </p:tgtEl>
                                      </p:cBhvr>
                                    </p:animEffect>
                                    <p:set>
                                      <p:cBhvr>
                                        <p:cTn id="11" dur="1" fill="hold">
                                          <p:stCondLst>
                                            <p:cond delay="3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 y="-365760"/>
            <a:ext cx="12670971" cy="77854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35132" y="23948"/>
            <a:ext cx="5094514" cy="6494085"/>
          </a:xfrm>
          <a:prstGeom prst="rect">
            <a:avLst/>
          </a:prstGeom>
          <a:noFill/>
        </p:spPr>
        <p:txBody>
          <a:bodyPr wrap="square" rtlCol="0">
            <a:spAutoFit/>
          </a:bodyPr>
          <a:lstStyle/>
          <a:p>
            <a:pPr algn="ctr"/>
            <a:endParaRPr lang="en-US" sz="5400" b="1" dirty="0">
              <a:effectLst>
                <a:outerShdw blurRad="50800" dist="38100" dir="18900000" algn="bl" rotWithShape="0">
                  <a:prstClr val="black">
                    <a:alpha val="40000"/>
                  </a:prstClr>
                </a:outerShdw>
              </a:effectLst>
            </a:endParaRPr>
          </a:p>
          <a:p>
            <a:pPr algn="ctr"/>
            <a:r>
              <a:rPr lang="en-US" sz="5400" b="1" dirty="0">
                <a:solidFill>
                  <a:srgbClr val="DE8907"/>
                </a:solidFill>
                <a:effectLst>
                  <a:outerShdw blurRad="50800" dist="38100" dir="18900000" algn="bl" rotWithShape="0">
                    <a:prstClr val="black">
                      <a:alpha val="40000"/>
                    </a:prstClr>
                  </a:outerShdw>
                </a:effectLst>
              </a:rPr>
              <a:t>What </a:t>
            </a:r>
          </a:p>
          <a:p>
            <a:pPr algn="ctr"/>
            <a:r>
              <a:rPr lang="en-US" sz="5400" b="1" dirty="0">
                <a:solidFill>
                  <a:srgbClr val="DE8907"/>
                </a:solidFill>
                <a:effectLst>
                  <a:outerShdw blurRad="50800" dist="38100" dir="18900000" algn="bl" rotWithShape="0">
                    <a:prstClr val="black">
                      <a:alpha val="40000"/>
                    </a:prstClr>
                  </a:outerShdw>
                </a:effectLst>
              </a:rPr>
              <a:t>do you call </a:t>
            </a:r>
          </a:p>
          <a:p>
            <a:pPr algn="ctr"/>
            <a:r>
              <a:rPr lang="en-US" sz="5400" b="1" dirty="0">
                <a:solidFill>
                  <a:srgbClr val="DE8907"/>
                </a:solidFill>
                <a:effectLst>
                  <a:outerShdw blurRad="50800" dist="38100" dir="18900000" algn="bl" rotWithShape="0">
                    <a:prstClr val="black">
                      <a:alpha val="40000"/>
                    </a:prstClr>
                  </a:outerShdw>
                </a:effectLst>
              </a:rPr>
              <a:t>a baby bat?</a:t>
            </a:r>
          </a:p>
          <a:p>
            <a:pPr algn="ctr"/>
            <a:endParaRPr lang="en-US" sz="5400" b="1" dirty="0">
              <a:solidFill>
                <a:srgbClr val="DE8907"/>
              </a:solidFill>
              <a:effectLst>
                <a:outerShdw blurRad="50800" dist="38100" dir="18900000" algn="bl" rotWithShape="0">
                  <a:prstClr val="black">
                    <a:alpha val="40000"/>
                  </a:prstClr>
                </a:outerShdw>
              </a:effectLst>
            </a:endParaRPr>
          </a:p>
          <a:p>
            <a:pPr algn="ctr"/>
            <a:r>
              <a:rPr lang="en-US" sz="5400" b="1" dirty="0">
                <a:solidFill>
                  <a:srgbClr val="DE8907"/>
                </a:solidFill>
                <a:effectLst>
                  <a:outerShdw blurRad="50800" dist="38100" dir="18900000" algn="bl" rotWithShape="0">
                    <a:prstClr val="black">
                      <a:alpha val="40000"/>
                    </a:prstClr>
                  </a:outerShdw>
                </a:effectLst>
              </a:rPr>
              <a:t>A Pup</a:t>
            </a:r>
            <a:r>
              <a:rPr lang="en-US" sz="8000" b="1" dirty="0">
                <a:solidFill>
                  <a:srgbClr val="DE8907"/>
                </a:solidFill>
                <a:effectLst>
                  <a:outerShdw blurRad="50800" dist="38100" dir="18900000" algn="bl" rotWithShape="0">
                    <a:prstClr val="black">
                      <a:alpha val="40000"/>
                    </a:prstClr>
                  </a:outerShdw>
                </a:effectLst>
              </a:rPr>
              <a:t>   </a:t>
            </a:r>
          </a:p>
          <a:p>
            <a:pPr algn="ctr"/>
            <a:r>
              <a:rPr lang="en-US" sz="6600" b="1" dirty="0">
                <a:effectLst>
                  <a:outerShdw blurRad="50800" dist="38100" dir="18900000" algn="bl" rotWithShape="0">
                    <a:prstClr val="black">
                      <a:alpha val="40000"/>
                    </a:prstClr>
                  </a:outerShdw>
                </a:effectLst>
              </a:rPr>
              <a:t>   </a:t>
            </a:r>
            <a:endParaRPr lang="en-US" sz="6600" u="sng" dirty="0">
              <a:effectLst>
                <a:outerShdw blurRad="50800" dist="38100" dir="18900000" algn="bl" rotWithShape="0">
                  <a:prstClr val="black">
                    <a:alpha val="40000"/>
                  </a:prstClr>
                </a:outerShdw>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9646" y="23948"/>
            <a:ext cx="6862354" cy="686235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9646" y="23948"/>
            <a:ext cx="6862354" cy="6862354"/>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1735" t="21333" r="24143"/>
          <a:stretch/>
        </p:blipFill>
        <p:spPr>
          <a:xfrm>
            <a:off x="5236240" y="52250"/>
            <a:ext cx="7049167" cy="6834052"/>
          </a:xfrm>
          <a:prstGeom prst="rect">
            <a:avLst/>
          </a:prstGeom>
        </p:spPr>
      </p:pic>
    </p:spTree>
    <p:extLst>
      <p:ext uri="{BB962C8B-B14F-4D97-AF65-F5344CB8AC3E}">
        <p14:creationId xmlns:p14="http://schemas.microsoft.com/office/powerpoint/2010/main" val="126865945"/>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xit" presetSubtype="0" repeatCount="0" fill="hold" nodeType="afterEffect">
                                  <p:stCondLst>
                                    <p:cond delay="0"/>
                                  </p:stCondLst>
                                  <p:childTnLst>
                                    <p:animEffect transition="out" filter="wedge">
                                      <p:cBhvr>
                                        <p:cTn id="6" dur="3250"/>
                                        <p:tgtEl>
                                          <p:spTgt spid="8"/>
                                        </p:tgtEl>
                                      </p:cBhvr>
                                    </p:animEffect>
                                    <p:set>
                                      <p:cBhvr>
                                        <p:cTn id="7" dur="1" fill="hold">
                                          <p:stCondLst>
                                            <p:cond delay="3249"/>
                                          </p:stCondLst>
                                        </p:cTn>
                                        <p:tgtEl>
                                          <p:spTgt spid="8"/>
                                        </p:tgtEl>
                                        <p:attrNameLst>
                                          <p:attrName>style.visibility</p:attrName>
                                        </p:attrNameLst>
                                      </p:cBhvr>
                                      <p:to>
                                        <p:strVal val="hidden"/>
                                      </p:to>
                                    </p:set>
                                  </p:childTnLst>
                                </p:cTn>
                              </p:par>
                            </p:childTnLst>
                          </p:cTn>
                        </p:par>
                        <p:par>
                          <p:cTn id="8" fill="hold">
                            <p:stCondLst>
                              <p:cond delay="3250"/>
                            </p:stCondLst>
                            <p:childTnLst>
                              <p:par>
                                <p:cTn id="9" presetID="22" presetClass="exit" presetSubtype="4" repeatCount="0" fill="hold" nodeType="afterEffect">
                                  <p:stCondLst>
                                    <p:cond delay="0"/>
                                  </p:stCondLst>
                                  <p:childTnLst>
                                    <p:animEffect transition="out" filter="wipe(down)">
                                      <p:cBhvr>
                                        <p:cTn id="10" dur="3250"/>
                                        <p:tgtEl>
                                          <p:spTgt spid="7"/>
                                        </p:tgtEl>
                                      </p:cBhvr>
                                    </p:animEffect>
                                    <p:set>
                                      <p:cBhvr>
                                        <p:cTn id="11" dur="1" fill="hold">
                                          <p:stCondLst>
                                            <p:cond delay="3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057400" y="5437662"/>
            <a:ext cx="8048280" cy="1015663"/>
          </a:xfrm>
          <a:prstGeom prst="rect">
            <a:avLst/>
          </a:prstGeom>
          <a:noFill/>
        </p:spPr>
        <p:txBody>
          <a:bodyPr wrap="square" rtlCol="0">
            <a:spAutoFit/>
          </a:bodyPr>
          <a:lstStyle/>
          <a:p>
            <a:pPr algn="ctr"/>
            <a:r>
              <a:rPr lang="en-US" sz="6000" dirty="0">
                <a:solidFill>
                  <a:schemeClr val="bg1"/>
                </a:solidFill>
                <a:latin typeface="Curlz MT"/>
                <a:cs typeface="Curlz MT"/>
              </a:rPr>
              <a:t>We love to see you smile!</a:t>
            </a:r>
          </a:p>
        </p:txBody>
      </p:sp>
      <p:pic>
        <p:nvPicPr>
          <p:cNvPr id="6" name="Picture 5" descr="spanishphoneca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6445" y="390291"/>
            <a:ext cx="5499100" cy="4800600"/>
          </a:xfrm>
          <a:prstGeom prst="rect">
            <a:avLst/>
          </a:prstGeom>
        </p:spPr>
      </p:pic>
      <p:sp>
        <p:nvSpPr>
          <p:cNvPr id="8" name="Rectangle 7"/>
          <p:cNvSpPr/>
          <p:nvPr/>
        </p:nvSpPr>
        <p:spPr>
          <a:xfrm>
            <a:off x="1922689" y="390291"/>
            <a:ext cx="2879418" cy="4800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057401" y="-789119"/>
            <a:ext cx="2744707" cy="6247864"/>
          </a:xfrm>
          <a:prstGeom prst="rect">
            <a:avLst/>
          </a:prstGeom>
          <a:noFill/>
        </p:spPr>
        <p:txBody>
          <a:bodyPr wrap="square" rtlCol="0">
            <a:spAutoFit/>
          </a:bodyPr>
          <a:lstStyle/>
          <a:p>
            <a:pPr algn="ctr"/>
            <a:r>
              <a:rPr lang="en-US" sz="40000" dirty="0">
                <a:solidFill>
                  <a:schemeClr val="bg1"/>
                </a:solidFill>
                <a:latin typeface="Curlz MT"/>
                <a:cs typeface="Curlz MT"/>
              </a:rPr>
              <a:t>!</a:t>
            </a:r>
          </a:p>
        </p:txBody>
      </p:sp>
    </p:spTree>
    <p:extLst>
      <p:ext uri="{BB962C8B-B14F-4D97-AF65-F5344CB8AC3E}">
        <p14:creationId xmlns:p14="http://schemas.microsoft.com/office/powerpoint/2010/main" val="2934854405"/>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anim calcmode="lin" valueType="num">
                                      <p:cBhvr>
                                        <p:cTn id="8" dur="2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800" decel="100000" fill="hold"/>
                                        <p:tgtEl>
                                          <p:spTgt spid="9">
                                            <p:txEl>
                                              <p:pRg st="0" end="0"/>
                                            </p:txEl>
                                          </p:spTgt>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9">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74368" y="279931"/>
            <a:ext cx="10665609" cy="5847755"/>
          </a:xfrm>
          <a:prstGeom prst="rect">
            <a:avLst/>
          </a:prstGeom>
          <a:noFill/>
        </p:spPr>
        <p:txBody>
          <a:bodyPr wrap="square" rtlCol="0">
            <a:spAutoFit/>
          </a:bodyPr>
          <a:lstStyle/>
          <a:p>
            <a:pPr algn="ctr"/>
            <a:endParaRPr lang="en-US" dirty="0"/>
          </a:p>
          <a:p>
            <a:pPr algn="ctr"/>
            <a:r>
              <a:rPr lang="en-US" sz="4000" b="1" dirty="0">
                <a:solidFill>
                  <a:srgbClr val="FF0000"/>
                </a:solidFill>
              </a:rPr>
              <a:t>PLAN TO KEEP YOUR TEETH FOR YOUR LIFETIME</a:t>
            </a:r>
          </a:p>
          <a:p>
            <a:pPr algn="ctr"/>
            <a:endParaRPr lang="en-US" sz="4000" b="1" dirty="0"/>
          </a:p>
          <a:p>
            <a:pPr algn="ctr"/>
            <a:endParaRPr lang="en-US" sz="4000" b="1" dirty="0"/>
          </a:p>
          <a:p>
            <a:pPr algn="ctr"/>
            <a:endParaRPr lang="en-US" sz="4000" b="1" dirty="0"/>
          </a:p>
          <a:p>
            <a:pPr algn="ctr"/>
            <a:endParaRPr lang="en-US" sz="4000" b="1" dirty="0"/>
          </a:p>
          <a:p>
            <a:pPr algn="ctr"/>
            <a:endParaRPr lang="en-US" sz="4000" b="1" dirty="0"/>
          </a:p>
          <a:p>
            <a:pPr algn="ctr"/>
            <a:r>
              <a:rPr lang="en-US" sz="4000" b="1" dirty="0"/>
              <a:t>Straight teeth are easier to keep clean.</a:t>
            </a:r>
          </a:p>
          <a:p>
            <a:pPr algn="ctr"/>
            <a:r>
              <a:rPr lang="en-US" sz="4000" b="1" dirty="0"/>
              <a:t>Straight teeth chew better than crooked teeth.</a:t>
            </a:r>
          </a:p>
          <a:p>
            <a:pPr algn="ctr"/>
            <a:r>
              <a:rPr lang="en-US" sz="3600" dirty="0">
                <a:solidFill>
                  <a:srgbClr val="FF0000"/>
                </a:solidFill>
              </a:rPr>
              <a:t>We treat Moms, Dads, Grandmas, and Grandpas! </a:t>
            </a:r>
          </a:p>
        </p:txBody>
      </p:sp>
      <p:pic>
        <p:nvPicPr>
          <p:cNvPr id="5" name="Picture 4" descr="Cherry-Creek-Dental-Implants-Senior-Resource-Of-Colorado-Referral-List-for-Seniors-and-Caregivers-Denver-Colorad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0976" y="1369214"/>
            <a:ext cx="4444342" cy="2956004"/>
          </a:xfrm>
          <a:prstGeom prst="rect">
            <a:avLst/>
          </a:prstGeom>
          <a:ln>
            <a:noFill/>
          </a:ln>
          <a:effectLst>
            <a:outerShdw blurRad="292100" dist="139700" dir="2700000" algn="tl" rotWithShape="0">
              <a:srgbClr val="333333">
                <a:alpha val="65000"/>
              </a:srgbClr>
            </a:outerShdw>
          </a:effectLst>
        </p:spPr>
      </p:pic>
      <p:pic>
        <p:nvPicPr>
          <p:cNvPr id="7" name="Picture 6" descr="shutterstock_121062757.jpg"/>
          <p:cNvPicPr>
            <a:picLocks noChangeAspect="1"/>
          </p:cNvPicPr>
          <p:nvPr/>
        </p:nvPicPr>
        <p:blipFill rotWithShape="1">
          <a:blip r:embed="rId3">
            <a:extLst>
              <a:ext uri="{28A0092B-C50C-407E-A947-70E740481C1C}">
                <a14:useLocalDpi xmlns:a14="http://schemas.microsoft.com/office/drawing/2010/main" val="0"/>
              </a:ext>
            </a:extLst>
          </a:blip>
          <a:srcRect r="21246"/>
          <a:stretch/>
        </p:blipFill>
        <p:spPr>
          <a:xfrm>
            <a:off x="8637660" y="1369214"/>
            <a:ext cx="3491938" cy="2956004"/>
          </a:xfrm>
          <a:prstGeom prst="rect">
            <a:avLst/>
          </a:prstGeom>
          <a:ln>
            <a:noFill/>
          </a:ln>
          <a:effectLst>
            <a:outerShdw blurRad="292100" dist="139700" dir="2700000" algn="tl" rotWithShape="0">
              <a:srgbClr val="333333">
                <a:alpha val="65000"/>
              </a:srgbClr>
            </a:outerShdw>
          </a:effectLst>
        </p:spPr>
      </p:pic>
      <p:pic>
        <p:nvPicPr>
          <p:cNvPr id="8" name="Picture 7" descr="senior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162" y="1369214"/>
            <a:ext cx="4422326" cy="29514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41561166"/>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867" y="-2063931"/>
            <a:ext cx="14584535" cy="9692639"/>
          </a:xfrm>
          <a:prstGeom prst="rect">
            <a:avLst/>
          </a:prstGeom>
        </p:spPr>
      </p:pic>
      <p:sp>
        <p:nvSpPr>
          <p:cNvPr id="4" name="TextBox 3"/>
          <p:cNvSpPr txBox="1"/>
          <p:nvPr/>
        </p:nvSpPr>
        <p:spPr>
          <a:xfrm>
            <a:off x="332204" y="404990"/>
            <a:ext cx="11516304" cy="2246769"/>
          </a:xfrm>
          <a:prstGeom prst="rect">
            <a:avLst/>
          </a:prstGeom>
          <a:noFill/>
        </p:spPr>
        <p:txBody>
          <a:bodyPr wrap="square" rtlCol="0">
            <a:spAutoFit/>
          </a:bodyPr>
          <a:lstStyle/>
          <a:p>
            <a:pPr>
              <a:lnSpc>
                <a:spcPct val="90000"/>
              </a:lnSpc>
            </a:pPr>
            <a:r>
              <a:rPr lang="en-US" sz="6000" dirty="0">
                <a:solidFill>
                  <a:schemeClr val="bg1"/>
                </a:solidFill>
                <a:latin typeface="Abadi MT Condensed Extra Bold"/>
                <a:cs typeface="Abadi MT Condensed Extra Bold"/>
              </a:rPr>
              <a:t>For kids, exercise means playing </a:t>
            </a:r>
          </a:p>
          <a:p>
            <a:pPr>
              <a:lnSpc>
                <a:spcPct val="90000"/>
              </a:lnSpc>
            </a:pPr>
            <a:r>
              <a:rPr lang="en-US" sz="6000" dirty="0">
                <a:solidFill>
                  <a:schemeClr val="bg1"/>
                </a:solidFill>
                <a:latin typeface="Abadi MT Condensed Extra Bold"/>
                <a:cs typeface="Abadi MT Condensed Extra Bold"/>
              </a:rPr>
              <a:t>and being physically active. </a:t>
            </a:r>
          </a:p>
          <a:p>
            <a:endParaRPr lang="en-US" sz="3200" dirty="0">
              <a:latin typeface="Abadi MT Condensed Extra Bold"/>
              <a:cs typeface="Abadi MT Condensed Extra Bold"/>
            </a:endParaRPr>
          </a:p>
        </p:txBody>
      </p:sp>
    </p:spTree>
    <p:extLst>
      <p:ext uri="{BB962C8B-B14F-4D97-AF65-F5344CB8AC3E}">
        <p14:creationId xmlns:p14="http://schemas.microsoft.com/office/powerpoint/2010/main" val="917504794"/>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gstock-Smart-Phone-With-Blue-Screen-I-2962588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14440">
            <a:off x="849055" y="547235"/>
            <a:ext cx="3771546" cy="5280164"/>
          </a:xfrm>
          <a:prstGeom prst="rect">
            <a:avLst/>
          </a:prstGeom>
        </p:spPr>
      </p:pic>
      <p:sp>
        <p:nvSpPr>
          <p:cNvPr id="5" name="TextBox 4"/>
          <p:cNvSpPr txBox="1"/>
          <p:nvPr/>
        </p:nvSpPr>
        <p:spPr>
          <a:xfrm>
            <a:off x="3798002" y="867197"/>
            <a:ext cx="6869999" cy="3477875"/>
          </a:xfrm>
          <a:prstGeom prst="rect">
            <a:avLst/>
          </a:prstGeom>
          <a:noFill/>
        </p:spPr>
        <p:txBody>
          <a:bodyPr wrap="square" rtlCol="0">
            <a:spAutoFit/>
          </a:bodyPr>
          <a:lstStyle/>
          <a:p>
            <a:pPr algn="ctr"/>
            <a:r>
              <a:rPr lang="en-US" sz="6000" b="1" dirty="0">
                <a:solidFill>
                  <a:srgbClr val="FF0000"/>
                </a:solidFill>
                <a:latin typeface="Arial Black"/>
                <a:cs typeface="Arial Black"/>
              </a:rPr>
              <a:t>WHAT TO DO </a:t>
            </a:r>
          </a:p>
          <a:p>
            <a:pPr algn="ctr"/>
            <a:r>
              <a:rPr lang="en-US" sz="3800" b="1" dirty="0">
                <a:solidFill>
                  <a:srgbClr val="FF0000"/>
                </a:solidFill>
                <a:latin typeface="Arial Black"/>
                <a:cs typeface="Arial Black"/>
              </a:rPr>
              <a:t>In case of an </a:t>
            </a:r>
          </a:p>
          <a:p>
            <a:pPr algn="ctr"/>
            <a:r>
              <a:rPr lang="en-US" sz="3800" b="1" dirty="0">
                <a:solidFill>
                  <a:srgbClr val="FF0000"/>
                </a:solidFill>
                <a:latin typeface="Arial Black"/>
                <a:cs typeface="Arial Black"/>
              </a:rPr>
              <a:t>after-hours emergency:</a:t>
            </a:r>
          </a:p>
          <a:p>
            <a:pPr algn="ctr"/>
            <a:endParaRPr lang="en-US" sz="2800" dirty="0">
              <a:solidFill>
                <a:srgbClr val="FF0000"/>
              </a:solidFill>
              <a:latin typeface="Adobe Caslon Pro Bold"/>
              <a:cs typeface="Adobe Caslon Pro Bold"/>
            </a:endParaRPr>
          </a:p>
          <a:p>
            <a:pPr algn="ctr"/>
            <a:r>
              <a:rPr lang="en-US" sz="2800" dirty="0">
                <a:solidFill>
                  <a:srgbClr val="FF0000"/>
                </a:solidFill>
                <a:latin typeface="Adobe Caslon Pro Bold"/>
                <a:cs typeface="Adobe Caslon Pro Bold"/>
              </a:rPr>
              <a:t>Call our office and follow the instructions outlined in our recorded message.</a:t>
            </a:r>
          </a:p>
        </p:txBody>
      </p:sp>
      <p:sp>
        <p:nvSpPr>
          <p:cNvPr id="6" name="TextBox 5"/>
          <p:cNvSpPr txBox="1"/>
          <p:nvPr/>
        </p:nvSpPr>
        <p:spPr>
          <a:xfrm>
            <a:off x="1524000" y="5039730"/>
            <a:ext cx="9144000" cy="1323439"/>
          </a:xfrm>
          <a:prstGeom prst="rect">
            <a:avLst/>
          </a:prstGeom>
          <a:noFill/>
        </p:spPr>
        <p:txBody>
          <a:bodyPr wrap="square" rtlCol="0">
            <a:spAutoFit/>
          </a:bodyPr>
          <a:lstStyle/>
          <a:p>
            <a:pPr algn="ctr"/>
            <a:r>
              <a:rPr lang="en-US" sz="8000" b="1" dirty="0">
                <a:latin typeface="Arial Black"/>
                <a:cs typeface="Arial Black"/>
              </a:rPr>
              <a:t>717 626 0600</a:t>
            </a:r>
          </a:p>
        </p:txBody>
      </p:sp>
    </p:spTree>
    <p:extLst>
      <p:ext uri="{BB962C8B-B14F-4D97-AF65-F5344CB8AC3E}">
        <p14:creationId xmlns:p14="http://schemas.microsoft.com/office/powerpoint/2010/main" val="3856593720"/>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7803"/>
            <a:ext cx="12192000" cy="8100906"/>
          </a:xfrm>
          <a:prstGeom prst="rect">
            <a:avLst/>
          </a:prstGeom>
        </p:spPr>
      </p:pic>
      <p:sp>
        <p:nvSpPr>
          <p:cNvPr id="5" name="TextBox 4"/>
          <p:cNvSpPr txBox="1"/>
          <p:nvPr/>
        </p:nvSpPr>
        <p:spPr>
          <a:xfrm>
            <a:off x="0" y="4549676"/>
            <a:ext cx="12192000" cy="2246769"/>
          </a:xfrm>
          <a:prstGeom prst="rect">
            <a:avLst/>
          </a:prstGeom>
          <a:solidFill>
            <a:schemeClr val="bg1">
              <a:alpha val="51000"/>
            </a:schemeClr>
          </a:solidFill>
        </p:spPr>
        <p:txBody>
          <a:bodyPr wrap="square" rtlCol="0">
            <a:spAutoFit/>
          </a:bodyPr>
          <a:lstStyle/>
          <a:p>
            <a:pPr algn="ctr"/>
            <a:r>
              <a:rPr lang="en-US" sz="6000" dirty="0">
                <a:latin typeface="Avenir Black"/>
                <a:cs typeface="Avenir Black"/>
              </a:rPr>
              <a:t>Bad breath</a:t>
            </a:r>
            <a:r>
              <a:rPr lang="en-US" sz="3600" dirty="0">
                <a:latin typeface="Avenir Black"/>
                <a:cs typeface="Avenir Black"/>
              </a:rPr>
              <a:t> </a:t>
            </a:r>
          </a:p>
          <a:p>
            <a:pPr algn="ctr"/>
            <a:r>
              <a:rPr lang="en-US" sz="3600" dirty="0">
                <a:latin typeface="Avenir Black"/>
                <a:cs typeface="Avenir Black"/>
              </a:rPr>
              <a:t>is one of three reasons people seek dental treatment. </a:t>
            </a:r>
          </a:p>
          <a:p>
            <a:pPr algn="ctr"/>
            <a:r>
              <a:rPr lang="en-US" sz="4400" dirty="0">
                <a:solidFill>
                  <a:srgbClr val="FF0000"/>
                </a:solidFill>
                <a:latin typeface="Avenir Black"/>
                <a:cs typeface="Avenir Black"/>
              </a:rPr>
              <a:t>If you have questions, we have answers. </a:t>
            </a:r>
          </a:p>
        </p:txBody>
      </p:sp>
    </p:spTree>
    <p:extLst>
      <p:ext uri="{BB962C8B-B14F-4D97-AF65-F5344CB8AC3E}">
        <p14:creationId xmlns:p14="http://schemas.microsoft.com/office/powerpoint/2010/main" val="660347176"/>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3500"/>
                                        <p:tgtEl>
                                          <p:spTgt spid="5">
                                            <p:txEl>
                                              <p:pRg st="2" end="2"/>
                                            </p:txEl>
                                          </p:spTgt>
                                        </p:tgtEl>
                                      </p:cBhvr>
                                    </p:animEffect>
                                    <p:anim calcmode="lin" valueType="num">
                                      <p:cBhvr>
                                        <p:cTn id="8" dur="3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3150" decel="100000" fill="hold"/>
                                        <p:tgtEl>
                                          <p:spTgt spid="5">
                                            <p:txEl>
                                              <p:pRg st="2" end="2"/>
                                            </p:txEl>
                                          </p:spTgt>
                                        </p:tgtEl>
                                        <p:attrNameLst>
                                          <p:attrName>ppt_y</p:attrName>
                                        </p:attrNameLst>
                                      </p:cBhvr>
                                      <p:tavLst>
                                        <p:tav tm="0">
                                          <p:val>
                                            <p:strVal val="#ppt_y+1"/>
                                          </p:val>
                                        </p:tav>
                                        <p:tav tm="100000">
                                          <p:val>
                                            <p:strVal val="#ppt_y-.03"/>
                                          </p:val>
                                        </p:tav>
                                      </p:tavLst>
                                    </p:anim>
                                    <p:anim calcmode="lin" valueType="num">
                                      <p:cBhvr>
                                        <p:cTn id="10" dur="350" accel="100000" fill="hold">
                                          <p:stCondLst>
                                            <p:cond delay="3150"/>
                                          </p:stCondLst>
                                        </p:cTn>
                                        <p:tgtEl>
                                          <p:spTgt spid="5">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22084" y="174087"/>
            <a:ext cx="5950623" cy="5078313"/>
          </a:xfrm>
          <a:prstGeom prst="rect">
            <a:avLst/>
          </a:prstGeom>
          <a:solidFill>
            <a:schemeClr val="accent1"/>
          </a:solidFill>
          <a:ln>
            <a:noFill/>
          </a:ln>
        </p:spPr>
        <p:txBody>
          <a:bodyPr wrap="square" rtlCol="0">
            <a:spAutoFit/>
          </a:bodyPr>
          <a:lstStyle/>
          <a:p>
            <a:pPr algn="ctr"/>
            <a:r>
              <a:rPr lang="en-US" sz="4800" b="1" dirty="0">
                <a:solidFill>
                  <a:srgbClr val="FF0000"/>
                </a:solidFill>
              </a:rPr>
              <a:t>Kids need MORE calcium from age 9-18 than at any other point in their lives. </a:t>
            </a:r>
            <a:r>
              <a:rPr lang="en-US" sz="4400" b="1" dirty="0">
                <a:solidFill>
                  <a:schemeClr val="bg1"/>
                </a:solidFill>
              </a:rPr>
              <a:t>Why? To support growth during adolescence. </a:t>
            </a:r>
          </a:p>
          <a:p>
            <a:r>
              <a:rPr lang="en-US" sz="4400" b="1" dirty="0">
                <a:solidFill>
                  <a:schemeClr val="bg1"/>
                </a:solidFill>
              </a:rPr>
              <a:t> </a:t>
            </a:r>
          </a:p>
        </p:txBody>
      </p:sp>
      <p:pic>
        <p:nvPicPr>
          <p:cNvPr id="4" name="Picture 3" descr="Calcium-Rich-Food.jpg"/>
          <p:cNvPicPr>
            <a:picLocks noChangeAspect="1"/>
          </p:cNvPicPr>
          <p:nvPr/>
        </p:nvPicPr>
        <p:blipFill rotWithShape="1">
          <a:blip r:embed="rId2">
            <a:extLst>
              <a:ext uri="{28A0092B-C50C-407E-A947-70E740481C1C}">
                <a14:useLocalDpi xmlns:a14="http://schemas.microsoft.com/office/drawing/2010/main" val="0"/>
              </a:ext>
            </a:extLst>
          </a:blip>
          <a:srcRect r="32270"/>
          <a:stretch/>
        </p:blipFill>
        <p:spPr>
          <a:xfrm>
            <a:off x="365918" y="145549"/>
            <a:ext cx="5199414" cy="5117799"/>
          </a:xfrm>
          <a:prstGeom prst="rect">
            <a:avLst/>
          </a:prstGeom>
        </p:spPr>
      </p:pic>
      <p:sp>
        <p:nvSpPr>
          <p:cNvPr id="5" name="TextBox 4"/>
          <p:cNvSpPr txBox="1"/>
          <p:nvPr/>
        </p:nvSpPr>
        <p:spPr>
          <a:xfrm>
            <a:off x="670694" y="5664762"/>
            <a:ext cx="11202013" cy="1200329"/>
          </a:xfrm>
          <a:prstGeom prst="rect">
            <a:avLst/>
          </a:prstGeom>
          <a:noFill/>
        </p:spPr>
        <p:txBody>
          <a:bodyPr wrap="square" rtlCol="0">
            <a:spAutoFit/>
          </a:bodyPr>
          <a:lstStyle/>
          <a:p>
            <a:r>
              <a:rPr lang="en-US" sz="3600" b="1" dirty="0">
                <a:solidFill>
                  <a:srgbClr val="FF0000"/>
                </a:solidFill>
              </a:rPr>
              <a:t>Calcium intake for ages 9-18:  1,300mg per day. </a:t>
            </a:r>
          </a:p>
          <a:p>
            <a:pPr algn="r"/>
            <a:r>
              <a:rPr lang="en-US" dirty="0"/>
              <a:t>National Institutes of Health</a:t>
            </a:r>
          </a:p>
          <a:p>
            <a:pPr algn="r"/>
            <a:r>
              <a:rPr lang="en-US" dirty="0"/>
              <a:t>Keri Palasz, RDN, LDN</a:t>
            </a:r>
          </a:p>
        </p:txBody>
      </p:sp>
    </p:spTree>
    <p:extLst>
      <p:ext uri="{BB962C8B-B14F-4D97-AF65-F5344CB8AC3E}">
        <p14:creationId xmlns:p14="http://schemas.microsoft.com/office/powerpoint/2010/main" val="1537266078"/>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56006" y="0"/>
            <a:ext cx="3935994" cy="6826484"/>
          </a:xfrm>
          <a:prstGeom prst="rect">
            <a:avLst/>
          </a:prstGeom>
          <a:solidFill>
            <a:srgbClr val="FFFFFF">
              <a:alpha val="67000"/>
            </a:srgbClr>
          </a:solidFill>
        </p:spPr>
        <p:txBody>
          <a:bodyPr wrap="square" rtlCol="0">
            <a:spAutoFit/>
          </a:bodyPr>
          <a:lstStyle/>
          <a:p>
            <a:pPr algn="ctr">
              <a:lnSpc>
                <a:spcPct val="130000"/>
              </a:lnSpc>
            </a:pPr>
            <a:r>
              <a:rPr lang="en-US" sz="3800" b="1" dirty="0">
                <a:solidFill>
                  <a:srgbClr val="FF0000"/>
                </a:solidFill>
                <a:latin typeface="Abadi MT Condensed Extra Bold"/>
                <a:cs typeface="Abadi MT Condensed Extra Bold"/>
              </a:rPr>
              <a:t>Wear your </a:t>
            </a:r>
          </a:p>
          <a:p>
            <a:pPr algn="ctr">
              <a:lnSpc>
                <a:spcPct val="130000"/>
              </a:lnSpc>
            </a:pPr>
            <a:r>
              <a:rPr lang="en-US" sz="3800" b="1" dirty="0">
                <a:solidFill>
                  <a:srgbClr val="FF0000"/>
                </a:solidFill>
                <a:latin typeface="Abadi MT Condensed Extra Bold"/>
                <a:cs typeface="Abadi MT Condensed Extra Bold"/>
              </a:rPr>
              <a:t>Mouth Guard </a:t>
            </a:r>
          </a:p>
          <a:p>
            <a:pPr algn="ctr">
              <a:lnSpc>
                <a:spcPct val="130000"/>
              </a:lnSpc>
            </a:pPr>
            <a:r>
              <a:rPr lang="en-US" sz="3800" b="1" dirty="0">
                <a:solidFill>
                  <a:srgbClr val="FF0000"/>
                </a:solidFill>
                <a:latin typeface="Abadi MT Condensed Extra Bold"/>
                <a:cs typeface="Abadi MT Condensed Extra Bold"/>
              </a:rPr>
              <a:t>while playing sports</a:t>
            </a:r>
          </a:p>
          <a:p>
            <a:pPr algn="ctr"/>
            <a:r>
              <a:rPr lang="en-US" sz="4000" b="1" dirty="0"/>
              <a:t>Ask us about custom-fit mouth guards</a:t>
            </a:r>
          </a:p>
          <a:p>
            <a:pPr algn="ctr"/>
            <a:r>
              <a:rPr lang="en-US" sz="4000" b="1" dirty="0"/>
              <a:t> for all family members who play sports.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7583" y="0"/>
            <a:ext cx="9694324" cy="8164286"/>
          </a:xfrm>
          <a:prstGeom prst="rect">
            <a:avLst/>
          </a:prstGeom>
        </p:spPr>
      </p:pic>
    </p:spTree>
    <p:extLst>
      <p:ext uri="{BB962C8B-B14F-4D97-AF65-F5344CB8AC3E}">
        <p14:creationId xmlns:p14="http://schemas.microsoft.com/office/powerpoint/2010/main" val="2713119098"/>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gradFill flip="none" rotWithShape="1">
            <a:gsLst>
              <a:gs pos="0">
                <a:srgbClr val="7030A0"/>
              </a:gs>
              <a:gs pos="75000">
                <a:schemeClr val="accent2">
                  <a:lumMod val="97000"/>
                  <a:lumOff val="3000"/>
                </a:schemeClr>
              </a:gs>
              <a:gs pos="100000">
                <a:schemeClr val="accent2">
                  <a:lumMod val="60000"/>
                  <a:lumOff val="40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524000" y="2200469"/>
            <a:ext cx="9144000" cy="160973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835728" y="764632"/>
            <a:ext cx="8497455" cy="5663089"/>
          </a:xfrm>
          <a:prstGeom prst="rect">
            <a:avLst/>
          </a:prstGeom>
          <a:noFill/>
        </p:spPr>
        <p:txBody>
          <a:bodyPr wrap="square" rtlCol="0">
            <a:spAutoFit/>
          </a:bodyPr>
          <a:lstStyle/>
          <a:p>
            <a:pPr algn="ctr"/>
            <a:r>
              <a:rPr lang="en-US" sz="6600" b="1" dirty="0">
                <a:solidFill>
                  <a:srgbClr val="FFFFFF"/>
                </a:solidFill>
                <a:latin typeface="Arial Black"/>
                <a:cs typeface="Arial Black"/>
              </a:rPr>
              <a:t>Visit our website!</a:t>
            </a:r>
          </a:p>
          <a:p>
            <a:pPr algn="ctr"/>
            <a:endParaRPr lang="en-US" sz="4000" b="1" dirty="0">
              <a:solidFill>
                <a:srgbClr val="FFFFFF"/>
              </a:solidFill>
              <a:cs typeface="Adobe Caslon Pro Bold"/>
            </a:endParaRPr>
          </a:p>
          <a:p>
            <a:pPr algn="ctr"/>
            <a:r>
              <a:rPr lang="en-US" sz="7200" b="1" dirty="0">
                <a:solidFill>
                  <a:srgbClr val="FFFFFF"/>
                </a:solidFill>
                <a:cs typeface="Adobe Caslon Pro Bold"/>
              </a:rPr>
              <a:t>www.lititzortho.com</a:t>
            </a:r>
          </a:p>
          <a:p>
            <a:pPr algn="ctr"/>
            <a:endParaRPr lang="en-US" sz="7200" b="1" dirty="0">
              <a:solidFill>
                <a:srgbClr val="FFFFFF"/>
              </a:solidFill>
              <a:cs typeface="Adobe Caslon Pro Bold"/>
            </a:endParaRPr>
          </a:p>
          <a:p>
            <a:pPr algn="ctr"/>
            <a:r>
              <a:rPr lang="en-US" sz="6600" b="1" dirty="0">
                <a:solidFill>
                  <a:srgbClr val="FFFFFF"/>
                </a:solidFill>
                <a:latin typeface="Arial Black"/>
                <a:cs typeface="Arial Black"/>
              </a:rPr>
              <a:t>717 626 0600</a:t>
            </a:r>
          </a:p>
          <a:p>
            <a:pPr algn="ctr"/>
            <a:endParaRPr lang="en-US" sz="4000" b="1" dirty="0">
              <a:solidFill>
                <a:srgbClr val="FFFFFF"/>
              </a:solidFill>
              <a:cs typeface="Adobe Caslon Pro Bold"/>
            </a:endParaRPr>
          </a:p>
        </p:txBody>
      </p:sp>
    </p:spTree>
    <p:extLst>
      <p:ext uri="{BB962C8B-B14F-4D97-AF65-F5344CB8AC3E}">
        <p14:creationId xmlns:p14="http://schemas.microsoft.com/office/powerpoint/2010/main" val="1646830023"/>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Yosh Darian Sebastian 6511_m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5199"/>
            <a:ext cx="12246966" cy="8164645"/>
          </a:xfrm>
          <a:prstGeom prst="rect">
            <a:avLst/>
          </a:prstGeom>
        </p:spPr>
      </p:pic>
      <p:sp>
        <p:nvSpPr>
          <p:cNvPr id="2" name="Title 1"/>
          <p:cNvSpPr>
            <a:spLocks noGrp="1"/>
          </p:cNvSpPr>
          <p:nvPr>
            <p:ph type="title"/>
          </p:nvPr>
        </p:nvSpPr>
        <p:spPr>
          <a:xfrm>
            <a:off x="253046" y="652035"/>
            <a:ext cx="8229600" cy="1143000"/>
          </a:xfrm>
        </p:spPr>
        <p:txBody>
          <a:bodyPr>
            <a:noAutofit/>
          </a:bodyPr>
          <a:lstStyle/>
          <a:p>
            <a:pPr algn="l"/>
            <a:r>
              <a:rPr lang="en-US" sz="5400" dirty="0">
                <a:solidFill>
                  <a:srgbClr val="FFFFFF"/>
                </a:solidFill>
                <a:latin typeface="Arial Black"/>
                <a:cs typeface="Arial Black"/>
              </a:rPr>
              <a:t>Thank you!</a:t>
            </a:r>
          </a:p>
        </p:txBody>
      </p:sp>
      <p:sp>
        <p:nvSpPr>
          <p:cNvPr id="6" name="Rectangle 5"/>
          <p:cNvSpPr/>
          <p:nvPr/>
        </p:nvSpPr>
        <p:spPr>
          <a:xfrm>
            <a:off x="432039" y="4724400"/>
            <a:ext cx="11363926" cy="1115539"/>
          </a:xfrm>
          <a:prstGeom prst="rect">
            <a:avLst/>
          </a:prstGeom>
          <a:solidFill>
            <a:schemeClr val="tx2">
              <a:alpha val="7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2039" y="4851401"/>
            <a:ext cx="11534123" cy="707886"/>
          </a:xfrm>
          <a:prstGeom prst="rect">
            <a:avLst/>
          </a:prstGeom>
          <a:noFill/>
        </p:spPr>
        <p:txBody>
          <a:bodyPr wrap="square" rtlCol="0">
            <a:spAutoFit/>
          </a:bodyPr>
          <a:lstStyle/>
          <a:p>
            <a:r>
              <a:rPr lang="en-US" sz="4000" b="1" dirty="0">
                <a:solidFill>
                  <a:srgbClr val="FFFFFF"/>
                </a:solidFill>
              </a:rPr>
              <a:t>A referral is the highest compliment you can give us</a:t>
            </a:r>
            <a:r>
              <a:rPr lang="en-US" sz="4000" dirty="0">
                <a:solidFill>
                  <a:srgbClr val="FFFFFF"/>
                </a:solidFill>
              </a:rPr>
              <a:t>.</a:t>
            </a:r>
          </a:p>
        </p:txBody>
      </p:sp>
    </p:spTree>
    <p:extLst>
      <p:ext uri="{BB962C8B-B14F-4D97-AF65-F5344CB8AC3E}">
        <p14:creationId xmlns:p14="http://schemas.microsoft.com/office/powerpoint/2010/main" val="2811932315"/>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ld red toothbrush.jpg">
            <a:extLst>
              <a:ext uri="{FF2B5EF4-FFF2-40B4-BE49-F238E27FC236}">
                <a16:creationId xmlns:a16="http://schemas.microsoft.com/office/drawing/2014/main" id="{63B6038A-83CB-E048-B040-A3C6532B1D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2808" y="2499179"/>
            <a:ext cx="5354335" cy="3962209"/>
          </a:xfrm>
          <a:prstGeom prst="rect">
            <a:avLst/>
          </a:prstGeom>
        </p:spPr>
      </p:pic>
      <p:sp>
        <p:nvSpPr>
          <p:cNvPr id="3" name="TextBox 2"/>
          <p:cNvSpPr txBox="1"/>
          <p:nvPr/>
        </p:nvSpPr>
        <p:spPr>
          <a:xfrm>
            <a:off x="324348" y="156526"/>
            <a:ext cx="11867652" cy="6647974"/>
          </a:xfrm>
          <a:prstGeom prst="rect">
            <a:avLst/>
          </a:prstGeom>
          <a:noFill/>
        </p:spPr>
        <p:txBody>
          <a:bodyPr wrap="square" rtlCol="0">
            <a:spAutoFit/>
          </a:bodyPr>
          <a:lstStyle/>
          <a:p>
            <a:r>
              <a:rPr lang="en-US" sz="6000" b="1" dirty="0">
                <a:solidFill>
                  <a:srgbClr val="FF0000"/>
                </a:solidFill>
                <a:latin typeface="Arial"/>
                <a:cs typeface="Arial"/>
              </a:rPr>
              <a:t>Time for something new?</a:t>
            </a:r>
          </a:p>
          <a:p>
            <a:r>
              <a:rPr lang="en-US" sz="3200" dirty="0">
                <a:latin typeface="Arial"/>
                <a:cs typeface="Arial"/>
              </a:rPr>
              <a:t>Evaluate your toothbrush as well</a:t>
            </a:r>
            <a:r>
              <a:rPr lang="en-US" sz="4400" dirty="0">
                <a:latin typeface="Arial"/>
                <a:cs typeface="Arial"/>
              </a:rPr>
              <a:t>.</a:t>
            </a:r>
          </a:p>
          <a:p>
            <a:endParaRPr lang="en-US" sz="4400" dirty="0">
              <a:latin typeface="Arial"/>
              <a:cs typeface="Arial"/>
            </a:endParaRPr>
          </a:p>
          <a:p>
            <a:r>
              <a:rPr lang="en-US" sz="4400" b="1" dirty="0">
                <a:solidFill>
                  <a:srgbClr val="FF0000"/>
                </a:solidFill>
                <a:latin typeface="Arial"/>
                <a:cs typeface="Arial"/>
              </a:rPr>
              <a:t>Retainers should be </a:t>
            </a:r>
          </a:p>
          <a:p>
            <a:r>
              <a:rPr lang="en-US" sz="4400" b="1" dirty="0">
                <a:solidFill>
                  <a:srgbClr val="FF0000"/>
                </a:solidFill>
                <a:latin typeface="Arial"/>
                <a:cs typeface="Arial"/>
              </a:rPr>
              <a:t>replaced every 3 years </a:t>
            </a:r>
          </a:p>
          <a:p>
            <a:r>
              <a:rPr lang="en-US" sz="4400" b="1" dirty="0">
                <a:solidFill>
                  <a:srgbClr val="FF0000"/>
                </a:solidFill>
                <a:latin typeface="Arial"/>
                <a:cs typeface="Arial"/>
              </a:rPr>
              <a:t>for best fit and for hygiene.</a:t>
            </a:r>
            <a:r>
              <a:rPr lang="en-US" sz="4400" dirty="0">
                <a:solidFill>
                  <a:srgbClr val="FF0000"/>
                </a:solidFill>
                <a:latin typeface="Arial"/>
                <a:cs typeface="Arial"/>
              </a:rPr>
              <a:t>  </a:t>
            </a:r>
          </a:p>
          <a:p>
            <a:endParaRPr lang="en-US" sz="4400" dirty="0">
              <a:latin typeface="Arial"/>
              <a:cs typeface="Arial"/>
            </a:endParaRPr>
          </a:p>
          <a:p>
            <a:r>
              <a:rPr lang="en-US" sz="2800" dirty="0">
                <a:latin typeface="Arial"/>
                <a:cs typeface="Arial"/>
              </a:rPr>
              <a:t>If anyone in your family needs a new retainer, </a:t>
            </a:r>
          </a:p>
          <a:p>
            <a:r>
              <a:rPr lang="en-US" sz="2800" dirty="0">
                <a:latin typeface="Arial"/>
                <a:cs typeface="Arial"/>
              </a:rPr>
              <a:t>ask us today. We can digitally scan your teeth </a:t>
            </a:r>
          </a:p>
          <a:p>
            <a:r>
              <a:rPr lang="en-US" sz="2800" dirty="0">
                <a:latin typeface="Arial"/>
                <a:cs typeface="Arial"/>
              </a:rPr>
              <a:t>(no more goopy impressions) and get retainers to you within days. </a:t>
            </a:r>
          </a:p>
          <a:p>
            <a:endParaRPr lang="en-US" dirty="0"/>
          </a:p>
        </p:txBody>
      </p:sp>
      <p:pic>
        <p:nvPicPr>
          <p:cNvPr id="5" name="Picture 4">
            <a:extLst>
              <a:ext uri="{FF2B5EF4-FFF2-40B4-BE49-F238E27FC236}">
                <a16:creationId xmlns:a16="http://schemas.microsoft.com/office/drawing/2014/main" id="{2A6436E4-C53A-9E48-A9BC-656949B03366}"/>
              </a:ext>
            </a:extLst>
          </p:cNvPr>
          <p:cNvPicPr>
            <a:picLocks noChangeAspect="1"/>
          </p:cNvPicPr>
          <p:nvPr/>
        </p:nvPicPr>
        <p:blipFill>
          <a:blip r:embed="rId3"/>
          <a:stretch>
            <a:fillRect/>
          </a:stretch>
        </p:blipFill>
        <p:spPr>
          <a:xfrm>
            <a:off x="6513317" y="1192702"/>
            <a:ext cx="5354335" cy="1826986"/>
          </a:xfrm>
          <a:prstGeom prst="rect">
            <a:avLst/>
          </a:prstGeom>
        </p:spPr>
      </p:pic>
    </p:spTree>
    <p:extLst>
      <p:ext uri="{BB962C8B-B14F-4D97-AF65-F5344CB8AC3E}">
        <p14:creationId xmlns:p14="http://schemas.microsoft.com/office/powerpoint/2010/main" val="3006307020"/>
      </p:ext>
    </p:extLst>
  </p:cSld>
  <p:clrMapOvr>
    <a:masterClrMapping/>
  </p:clrMapOvr>
  <mc:AlternateContent xmlns:mc="http://schemas.openxmlformats.org/markup-compatibility/2006" xmlns:p14="http://schemas.microsoft.com/office/powerpoint/2010/main">
    <mc:Choice Requires="p14">
      <p:transition spd="slow" p14:dur="5000" advClick="0" advTm="40000">
        <p14:ripple/>
      </p:transition>
    </mc:Choice>
    <mc:Fallback xmlns="">
      <p:transition xmlns:p14="http://schemas.microsoft.com/office/powerpoint/2010/main" spd="slow" advClick="0" advTm="4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p:tgtEl>
                                          <p:spTgt spid="5"/>
                                        </p:tgtEl>
                                        <p:attrNameLst>
                                          <p:attrName>ppt_x</p:attrName>
                                        </p:attrNameLst>
                                      </p:cBhvr>
                                      <p:tavLst>
                                        <p:tav tm="0">
                                          <p:val>
                                            <p:strVal val="#ppt_x+#ppt_w*1.125000"/>
                                          </p:val>
                                        </p:tav>
                                        <p:tav tm="100000">
                                          <p:val>
                                            <p:strVal val="#ppt_x"/>
                                          </p:val>
                                        </p:tav>
                                      </p:tavLst>
                                    </p:anim>
                                    <p:animEffect transition="in" filter="wipe(left)">
                                      <p:cBhvr>
                                        <p:cTn id="8"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65B4A9F8-7587-8040-92AC-9F140FE90EB1}"/>
              </a:ext>
            </a:extLst>
          </p:cNvPr>
          <p:cNvPicPr>
            <a:picLocks noChangeAspect="1"/>
          </p:cNvPicPr>
          <p:nvPr/>
        </p:nvPicPr>
        <p:blipFill>
          <a:blip r:embed="rId3"/>
          <a:stretch>
            <a:fillRect/>
          </a:stretch>
        </p:blipFill>
        <p:spPr>
          <a:xfrm>
            <a:off x="7048500" y="0"/>
            <a:ext cx="5143500" cy="6858000"/>
          </a:xfrm>
          <a:prstGeom prst="rect">
            <a:avLst/>
          </a:prstGeom>
        </p:spPr>
      </p:pic>
      <p:pic>
        <p:nvPicPr>
          <p:cNvPr id="3" name="Picture 2" descr="I before aft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3387" y="3098643"/>
            <a:ext cx="4481725" cy="2156567"/>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33845" y="168951"/>
            <a:ext cx="6780810" cy="2773452"/>
          </a:xfrm>
          <a:prstGeom prst="rect">
            <a:avLst/>
          </a:prstGeom>
          <a:solidFill>
            <a:schemeClr val="bg1"/>
          </a:solidFill>
        </p:spPr>
        <p:txBody>
          <a:bodyPr wrap="square" rtlCol="0">
            <a:spAutoFit/>
          </a:bodyPr>
          <a:lstStyle/>
          <a:p>
            <a:pPr algn="ctr">
              <a:lnSpc>
                <a:spcPct val="110000"/>
              </a:lnSpc>
            </a:pPr>
            <a:r>
              <a:rPr lang="en-US" sz="3200" dirty="0">
                <a:latin typeface="Arial Black"/>
                <a:cs typeface="Arial Black"/>
              </a:rPr>
              <a:t>We make our own </a:t>
            </a:r>
          </a:p>
          <a:p>
            <a:pPr algn="ctr">
              <a:lnSpc>
                <a:spcPct val="110000"/>
              </a:lnSpc>
            </a:pPr>
            <a:r>
              <a:rPr lang="en-US" sz="3200" dirty="0">
                <a:solidFill>
                  <a:srgbClr val="3366FF"/>
                </a:solidFill>
                <a:latin typeface="Arial Black"/>
                <a:cs typeface="Arial Black"/>
              </a:rPr>
              <a:t>Clear Aligners </a:t>
            </a:r>
          </a:p>
          <a:p>
            <a:pPr algn="ctr">
              <a:lnSpc>
                <a:spcPct val="110000"/>
              </a:lnSpc>
            </a:pPr>
            <a:r>
              <a:rPr lang="en-US" sz="3200" dirty="0">
                <a:latin typeface="Arial Black"/>
                <a:cs typeface="Arial Black"/>
              </a:rPr>
              <a:t>to straighten teeth </a:t>
            </a:r>
          </a:p>
          <a:p>
            <a:pPr algn="ctr">
              <a:lnSpc>
                <a:spcPct val="110000"/>
              </a:lnSpc>
            </a:pPr>
            <a:r>
              <a:rPr lang="en-US" sz="3200" dirty="0">
                <a:latin typeface="Arial Black"/>
                <a:cs typeface="Arial Black"/>
              </a:rPr>
              <a:t>for Teens, Adults, </a:t>
            </a:r>
          </a:p>
          <a:p>
            <a:pPr algn="ctr">
              <a:lnSpc>
                <a:spcPct val="110000"/>
              </a:lnSpc>
            </a:pPr>
            <a:r>
              <a:rPr lang="en-US" sz="3200" dirty="0">
                <a:latin typeface="Arial Black"/>
                <a:cs typeface="Arial Black"/>
              </a:rPr>
              <a:t>and Seniors</a:t>
            </a:r>
          </a:p>
        </p:txBody>
      </p:sp>
      <p:sp>
        <p:nvSpPr>
          <p:cNvPr id="8" name="TextBox 7"/>
          <p:cNvSpPr txBox="1"/>
          <p:nvPr/>
        </p:nvSpPr>
        <p:spPr>
          <a:xfrm>
            <a:off x="0" y="5411450"/>
            <a:ext cx="6780810" cy="1446550"/>
          </a:xfrm>
          <a:prstGeom prst="rect">
            <a:avLst/>
          </a:prstGeom>
          <a:noFill/>
        </p:spPr>
        <p:txBody>
          <a:bodyPr wrap="square" rtlCol="0">
            <a:spAutoFit/>
          </a:bodyPr>
          <a:lstStyle/>
          <a:p>
            <a:pPr algn="ctr"/>
            <a:r>
              <a:rPr lang="en-US" sz="4400" b="1" dirty="0">
                <a:solidFill>
                  <a:srgbClr val="3366FF"/>
                </a:solidFill>
              </a:rPr>
              <a:t>You are NEVER too old to have a great smile!</a:t>
            </a:r>
          </a:p>
        </p:txBody>
      </p:sp>
    </p:spTree>
    <p:extLst>
      <p:ext uri="{BB962C8B-B14F-4D97-AF65-F5344CB8AC3E}">
        <p14:creationId xmlns:p14="http://schemas.microsoft.com/office/powerpoint/2010/main" val="2371946937"/>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50000" fill="hold" nodeType="afterEffect">
                                  <p:stCondLst>
                                    <p:cond delay="0"/>
                                  </p:stCondLst>
                                  <p:childTnLst>
                                    <p:animScale>
                                      <p:cBhvr>
                                        <p:cTn id="6" dur="3000" fill="hold"/>
                                        <p:tgtEl>
                                          <p:spTgt spid="3"/>
                                        </p:tgtEl>
                                      </p:cBhvr>
                                      <p:by x="150000" y="150000"/>
                                    </p:animScale>
                                  </p:childTnLst>
                                </p:cTn>
                              </p:par>
                            </p:childTnLst>
                          </p:cTn>
                        </p:par>
                        <p:par>
                          <p:cTn id="7" fill="hold">
                            <p:stCondLst>
                              <p:cond delay="3000"/>
                            </p:stCondLst>
                            <p:childTnLst>
                              <p:par>
                                <p:cTn id="8" presetID="34" presetClass="emph" presetSubtype="0" fill="hold" nodeType="afterEffect">
                                  <p:stCondLst>
                                    <p:cond delay="0"/>
                                  </p:stCondLst>
                                  <p:iterate type="lt">
                                    <p:tmPct val="10000"/>
                                  </p:iterate>
                                  <p:childTnLst>
                                    <p:animMotion origin="layout" path="M 0.0 0.0 L 0.0 -0.07213" pathEditMode="relative" ptsTypes="">
                                      <p:cBhvr>
                                        <p:cTn id="9" dur="1500" accel="50000" decel="50000" autoRev="1" fill="hold">
                                          <p:stCondLst>
                                            <p:cond delay="0"/>
                                          </p:stCondLst>
                                        </p:cTn>
                                        <p:tgtEl>
                                          <p:spTgt spid="8">
                                            <p:txEl>
                                              <p:pRg st="0" end="0"/>
                                            </p:txEl>
                                          </p:spTgt>
                                        </p:tgtEl>
                                        <p:attrNameLst>
                                          <p:attrName>ppt_x</p:attrName>
                                          <p:attrName>ppt_y</p:attrName>
                                        </p:attrNameLst>
                                      </p:cBhvr>
                                    </p:animMotion>
                                    <p:animRot by="1500000">
                                      <p:cBhvr>
                                        <p:cTn id="10" dur="750" fill="hold">
                                          <p:stCondLst>
                                            <p:cond delay="0"/>
                                          </p:stCondLst>
                                        </p:cTn>
                                        <p:tgtEl>
                                          <p:spTgt spid="8">
                                            <p:txEl>
                                              <p:pRg st="0" end="0"/>
                                            </p:txEl>
                                          </p:spTgt>
                                        </p:tgtEl>
                                        <p:attrNameLst>
                                          <p:attrName>r</p:attrName>
                                        </p:attrNameLst>
                                      </p:cBhvr>
                                    </p:animRot>
                                    <p:animRot by="-1500000">
                                      <p:cBhvr>
                                        <p:cTn id="11" dur="750" fill="hold">
                                          <p:stCondLst>
                                            <p:cond delay="750"/>
                                          </p:stCondLst>
                                        </p:cTn>
                                        <p:tgtEl>
                                          <p:spTgt spid="8">
                                            <p:txEl>
                                              <p:pRg st="0" end="0"/>
                                            </p:txEl>
                                          </p:spTgt>
                                        </p:tgtEl>
                                        <p:attrNameLst>
                                          <p:attrName>r</p:attrName>
                                        </p:attrNameLst>
                                      </p:cBhvr>
                                    </p:animRot>
                                    <p:animRot by="-1500000">
                                      <p:cBhvr>
                                        <p:cTn id="12" dur="750" fill="hold">
                                          <p:stCondLst>
                                            <p:cond delay="1500"/>
                                          </p:stCondLst>
                                        </p:cTn>
                                        <p:tgtEl>
                                          <p:spTgt spid="8">
                                            <p:txEl>
                                              <p:pRg st="0" end="0"/>
                                            </p:txEl>
                                          </p:spTgt>
                                        </p:tgtEl>
                                        <p:attrNameLst>
                                          <p:attrName>r</p:attrName>
                                        </p:attrNameLst>
                                      </p:cBhvr>
                                    </p:animRot>
                                    <p:animRot by="1500000">
                                      <p:cBhvr>
                                        <p:cTn id="13" dur="750" fill="hold">
                                          <p:stCondLst>
                                            <p:cond delay="2250"/>
                                          </p:stCondLst>
                                        </p:cTn>
                                        <p:tgtEl>
                                          <p:spTgt spid="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400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healthy gum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7115" y="400971"/>
            <a:ext cx="8394272" cy="4489447"/>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1937115" y="4905717"/>
            <a:ext cx="8394272" cy="1323439"/>
          </a:xfrm>
          <a:prstGeom prst="rect">
            <a:avLst/>
          </a:prstGeom>
          <a:noFill/>
        </p:spPr>
        <p:txBody>
          <a:bodyPr wrap="square" rtlCol="0">
            <a:spAutoFit/>
          </a:bodyPr>
          <a:lstStyle/>
          <a:p>
            <a:pPr algn="ctr"/>
            <a:r>
              <a:rPr lang="en-US" sz="4000" b="1" dirty="0">
                <a:solidFill>
                  <a:srgbClr val="FFFFFF"/>
                </a:solidFill>
              </a:rPr>
              <a:t>Ask how we can help you </a:t>
            </a:r>
          </a:p>
          <a:p>
            <a:pPr algn="ctr"/>
            <a:r>
              <a:rPr lang="en-US" sz="4000" b="1" dirty="0">
                <a:solidFill>
                  <a:srgbClr val="FFFFFF"/>
                </a:solidFill>
              </a:rPr>
              <a:t>have the healthiest teeth &amp; gums!</a:t>
            </a:r>
          </a:p>
        </p:txBody>
      </p:sp>
    </p:spTree>
    <p:extLst>
      <p:ext uri="{BB962C8B-B14F-4D97-AF65-F5344CB8AC3E}">
        <p14:creationId xmlns:p14="http://schemas.microsoft.com/office/powerpoint/2010/main" val="3369350506"/>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539" y="-829289"/>
            <a:ext cx="13622054" cy="6518366"/>
          </a:xfrm>
          <a:prstGeom prst="rect">
            <a:avLst/>
          </a:prstGeom>
        </p:spPr>
      </p:pic>
      <p:sp>
        <p:nvSpPr>
          <p:cNvPr id="5" name="TextBox 4"/>
          <p:cNvSpPr txBox="1"/>
          <p:nvPr/>
        </p:nvSpPr>
        <p:spPr>
          <a:xfrm>
            <a:off x="2505109" y="4882387"/>
            <a:ext cx="9225503" cy="2083647"/>
          </a:xfrm>
          <a:prstGeom prst="rect">
            <a:avLst/>
          </a:prstGeom>
          <a:solidFill>
            <a:srgbClr val="FFFFFF">
              <a:alpha val="67000"/>
            </a:srgbClr>
          </a:solidFill>
        </p:spPr>
        <p:txBody>
          <a:bodyPr wrap="square" rtlCol="0">
            <a:spAutoFit/>
          </a:bodyPr>
          <a:lstStyle/>
          <a:p>
            <a:pPr algn="ctr">
              <a:lnSpc>
                <a:spcPct val="130000"/>
              </a:lnSpc>
            </a:pPr>
            <a:r>
              <a:rPr lang="en-US" sz="3800" b="1" dirty="0">
                <a:solidFill>
                  <a:srgbClr val="FF0000"/>
                </a:solidFill>
                <a:latin typeface="Abadi MT Condensed Extra Bold"/>
                <a:cs typeface="Abadi MT Condensed Extra Bold"/>
              </a:rPr>
              <a:t>Wear your Mouth Guard while playing sports</a:t>
            </a:r>
          </a:p>
          <a:p>
            <a:pPr algn="ctr"/>
            <a:r>
              <a:rPr lang="en-US" sz="4000" b="1" dirty="0"/>
              <a:t>Ask us about custom-fit mouth guards</a:t>
            </a:r>
          </a:p>
          <a:p>
            <a:pPr algn="ctr"/>
            <a:r>
              <a:rPr lang="en-US" sz="4000" b="1" dirty="0"/>
              <a:t> for all family members who play sports. </a:t>
            </a:r>
          </a:p>
        </p:txBody>
      </p:sp>
    </p:spTree>
    <p:extLst>
      <p:ext uri="{BB962C8B-B14F-4D97-AF65-F5344CB8AC3E}">
        <p14:creationId xmlns:p14="http://schemas.microsoft.com/office/powerpoint/2010/main" val="1043371227"/>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iteproblem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1599" y="2425643"/>
            <a:ext cx="5969157" cy="2499135"/>
          </a:xfrm>
          <a:prstGeom prst="rect">
            <a:avLst/>
          </a:prstGeom>
        </p:spPr>
      </p:pic>
      <p:sp>
        <p:nvSpPr>
          <p:cNvPr id="2" name="Title 1"/>
          <p:cNvSpPr>
            <a:spLocks noGrp="1"/>
          </p:cNvSpPr>
          <p:nvPr>
            <p:ph type="title" idx="4294967295"/>
          </p:nvPr>
        </p:nvSpPr>
        <p:spPr>
          <a:xfrm>
            <a:off x="-1" y="1454973"/>
            <a:ext cx="12192001" cy="2308225"/>
          </a:xfrm>
        </p:spPr>
        <p:txBody>
          <a:bodyPr anchor="t">
            <a:normAutofit/>
          </a:bodyPr>
          <a:lstStyle/>
          <a:p>
            <a:pPr algn="ctr"/>
            <a:r>
              <a:rPr lang="en-US" sz="4000" dirty="0">
                <a:latin typeface="Arial Black"/>
                <a:cs typeface="Arial Black"/>
              </a:rPr>
              <a:t>An orthodontic evaluation </a:t>
            </a:r>
            <a:br>
              <a:rPr lang="en-US" sz="4000" dirty="0">
                <a:latin typeface="Arial Black"/>
                <a:cs typeface="Arial Black"/>
              </a:rPr>
            </a:br>
            <a:r>
              <a:rPr lang="en-US" sz="3100" dirty="0">
                <a:latin typeface="Arial Black"/>
                <a:cs typeface="Arial Black"/>
              </a:rPr>
              <a:t>will help determine bite problems such as:</a:t>
            </a:r>
          </a:p>
        </p:txBody>
      </p:sp>
      <p:sp>
        <p:nvSpPr>
          <p:cNvPr id="3" name="TextBox 2"/>
          <p:cNvSpPr txBox="1"/>
          <p:nvPr/>
        </p:nvSpPr>
        <p:spPr>
          <a:xfrm>
            <a:off x="2" y="-14111"/>
            <a:ext cx="12191999" cy="1569660"/>
          </a:xfrm>
          <a:prstGeom prst="rect">
            <a:avLst/>
          </a:prstGeom>
          <a:noFill/>
        </p:spPr>
        <p:txBody>
          <a:bodyPr wrap="square" rtlCol="0">
            <a:spAutoFit/>
          </a:bodyPr>
          <a:lstStyle/>
          <a:p>
            <a:pPr algn="ctr"/>
            <a:r>
              <a:rPr lang="en-US" sz="9600" b="1" dirty="0">
                <a:solidFill>
                  <a:srgbClr val="FF0000"/>
                </a:solidFill>
              </a:rPr>
              <a:t>At Age 7</a:t>
            </a:r>
          </a:p>
        </p:txBody>
      </p:sp>
      <p:pic>
        <p:nvPicPr>
          <p:cNvPr id="4" name="Picture 3" descr="group-of-kids-clipart-Happy_Kids_clipar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6222" y="4919180"/>
            <a:ext cx="5305778" cy="1938820"/>
          </a:xfrm>
          <a:prstGeom prst="rect">
            <a:avLst/>
          </a:prstGeom>
        </p:spPr>
      </p:pic>
      <p:pic>
        <p:nvPicPr>
          <p:cNvPr id="9" name="Picture 8" descr="group-of-kids-clipart-Happy_Kids_clipar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2423" y="4919180"/>
            <a:ext cx="5305778" cy="1938820"/>
          </a:xfrm>
          <a:prstGeom prst="rect">
            <a:avLst/>
          </a:prstGeom>
        </p:spPr>
      </p:pic>
      <p:pic>
        <p:nvPicPr>
          <p:cNvPr id="10" name="Picture 9" descr="group-of-kids-clipart-Happy_Kids_clipart.jpg"/>
          <p:cNvPicPr>
            <a:picLocks noChangeAspect="1"/>
          </p:cNvPicPr>
          <p:nvPr/>
        </p:nvPicPr>
        <p:blipFill rotWithShape="1">
          <a:blip r:embed="rId4">
            <a:extLst>
              <a:ext uri="{28A0092B-C50C-407E-A947-70E740481C1C}">
                <a14:useLocalDpi xmlns:a14="http://schemas.microsoft.com/office/drawing/2010/main" val="0"/>
              </a:ext>
            </a:extLst>
          </a:blip>
          <a:srcRect l="59893"/>
          <a:stretch/>
        </p:blipFill>
        <p:spPr>
          <a:xfrm>
            <a:off x="-585533" y="4919180"/>
            <a:ext cx="2127956" cy="1938820"/>
          </a:xfrm>
          <a:prstGeom prst="rect">
            <a:avLst/>
          </a:prstGeom>
        </p:spPr>
      </p:pic>
    </p:spTree>
    <p:extLst>
      <p:ext uri="{BB962C8B-B14F-4D97-AF65-F5344CB8AC3E}">
        <p14:creationId xmlns:p14="http://schemas.microsoft.com/office/powerpoint/2010/main" val="3572733201"/>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p:tgtEl>
                                          <p:spTgt spid="10"/>
                                        </p:tgtEl>
                                        <p:attrNameLst>
                                          <p:attrName>ppt_x</p:attrName>
                                        </p:attrNameLst>
                                      </p:cBhvr>
                                      <p:tavLst>
                                        <p:tav tm="0">
                                          <p:val>
                                            <p:strVal val="#ppt_x+#ppt_w*1.125000"/>
                                          </p:val>
                                        </p:tav>
                                        <p:tav tm="100000">
                                          <p:val>
                                            <p:strVal val="#ppt_x"/>
                                          </p:val>
                                        </p:tav>
                                      </p:tavLst>
                                    </p:anim>
                                    <p:animEffect transition="in" filter="wipe(left)">
                                      <p:cBhvr>
                                        <p:cTn id="8" dur="2000"/>
                                        <p:tgtEl>
                                          <p:spTgt spid="10"/>
                                        </p:tgtEl>
                                      </p:cBhvr>
                                    </p:animEffect>
                                  </p:childTnLst>
                                </p:cTn>
                              </p:par>
                              <p:par>
                                <p:cTn id="9" presetID="12" presetClass="entr" presetSubtype="2"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3000"/>
                                        <p:tgtEl>
                                          <p:spTgt spid="9"/>
                                        </p:tgtEl>
                                        <p:attrNameLst>
                                          <p:attrName>ppt_x</p:attrName>
                                        </p:attrNameLst>
                                      </p:cBhvr>
                                      <p:tavLst>
                                        <p:tav tm="0">
                                          <p:val>
                                            <p:strVal val="#ppt_x+#ppt_w*1.125000"/>
                                          </p:val>
                                        </p:tav>
                                        <p:tav tm="100000">
                                          <p:val>
                                            <p:strVal val="#ppt_x"/>
                                          </p:val>
                                        </p:tav>
                                      </p:tavLst>
                                    </p:anim>
                                    <p:animEffect transition="in" filter="wipe(left)">
                                      <p:cBhvr>
                                        <p:cTn id="12" dur="3000"/>
                                        <p:tgtEl>
                                          <p:spTgt spid="9"/>
                                        </p:tgtEl>
                                      </p:cBhvr>
                                    </p:animEffect>
                                  </p:childTnLst>
                                </p:cTn>
                              </p:par>
                              <p:par>
                                <p:cTn id="13" presetID="1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3000"/>
                                        <p:tgtEl>
                                          <p:spTgt spid="4"/>
                                        </p:tgtEl>
                                        <p:attrNameLst>
                                          <p:attrName>ppt_x</p:attrName>
                                        </p:attrNameLst>
                                      </p:cBhvr>
                                      <p:tavLst>
                                        <p:tav tm="0">
                                          <p:val>
                                            <p:strVal val="#ppt_x+#ppt_w*1.125000"/>
                                          </p:val>
                                        </p:tav>
                                        <p:tav tm="100000">
                                          <p:val>
                                            <p:strVal val="#ppt_x"/>
                                          </p:val>
                                        </p:tav>
                                      </p:tavLst>
                                    </p:anim>
                                    <p:animEffect transition="in" filter="wipe(left)">
                                      <p:cBhvr>
                                        <p:cTn id="16"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 name="Rectangle 2"/>
          <p:cNvSpPr/>
          <p:nvPr/>
        </p:nvSpPr>
        <p:spPr>
          <a:xfrm rot="5400000">
            <a:off x="5299365" y="1627912"/>
            <a:ext cx="1489361" cy="8763000"/>
          </a:xfrm>
          <a:prstGeom prst="rect">
            <a:avLst/>
          </a:prstGeom>
          <a:blipFill rotWithShape="1">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057400" y="5437662"/>
            <a:ext cx="8048280" cy="1015663"/>
          </a:xfrm>
          <a:prstGeom prst="rect">
            <a:avLst/>
          </a:prstGeom>
          <a:noFill/>
        </p:spPr>
        <p:txBody>
          <a:bodyPr wrap="square" rtlCol="0">
            <a:spAutoFit/>
          </a:bodyPr>
          <a:lstStyle/>
          <a:p>
            <a:pPr algn="ctr"/>
            <a:r>
              <a:rPr lang="en-US" sz="6000" dirty="0">
                <a:solidFill>
                  <a:schemeClr val="bg1"/>
                </a:solidFill>
                <a:latin typeface="Curlz MT"/>
                <a:cs typeface="Curlz MT"/>
              </a:rPr>
              <a:t>We love to see you smile!</a:t>
            </a:r>
          </a:p>
        </p:txBody>
      </p:sp>
      <p:pic>
        <p:nvPicPr>
          <p:cNvPr id="6" name="Picture 5" descr="spanishphonecal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445" y="390291"/>
            <a:ext cx="5499100" cy="4800600"/>
          </a:xfrm>
          <a:prstGeom prst="rect">
            <a:avLst/>
          </a:prstGeom>
        </p:spPr>
      </p:pic>
      <p:sp>
        <p:nvSpPr>
          <p:cNvPr id="8" name="Rectangle 7"/>
          <p:cNvSpPr/>
          <p:nvPr/>
        </p:nvSpPr>
        <p:spPr>
          <a:xfrm>
            <a:off x="1922689" y="390291"/>
            <a:ext cx="2879418" cy="4800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057401" y="-789119"/>
            <a:ext cx="2744707" cy="6247864"/>
          </a:xfrm>
          <a:prstGeom prst="rect">
            <a:avLst/>
          </a:prstGeom>
          <a:noFill/>
        </p:spPr>
        <p:txBody>
          <a:bodyPr wrap="square" rtlCol="0">
            <a:spAutoFit/>
          </a:bodyPr>
          <a:lstStyle/>
          <a:p>
            <a:pPr algn="ctr"/>
            <a:r>
              <a:rPr lang="en-US" sz="40000" dirty="0">
                <a:solidFill>
                  <a:schemeClr val="bg1"/>
                </a:solidFill>
                <a:latin typeface="Curlz MT"/>
                <a:cs typeface="Curlz MT"/>
              </a:rPr>
              <a:t>!</a:t>
            </a:r>
          </a:p>
        </p:txBody>
      </p:sp>
    </p:spTree>
    <p:extLst>
      <p:ext uri="{BB962C8B-B14F-4D97-AF65-F5344CB8AC3E}">
        <p14:creationId xmlns:p14="http://schemas.microsoft.com/office/powerpoint/2010/main" val="874321026"/>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5714"/>
          <a:stretch/>
        </p:blipFill>
        <p:spPr>
          <a:xfrm>
            <a:off x="5966885" y="0"/>
            <a:ext cx="6858001" cy="711547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1751" y="-1255305"/>
            <a:ext cx="6434743" cy="837803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6886" y="-27656"/>
            <a:ext cx="6858000" cy="68580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1381" y="-39456"/>
            <a:ext cx="6225113" cy="6921786"/>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6320" y="-27656"/>
            <a:ext cx="7034913" cy="703491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70405" y="-104058"/>
            <a:ext cx="6225113" cy="9085700"/>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66887" y="0"/>
            <a:ext cx="6225113" cy="6858000"/>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66888" y="-104286"/>
            <a:ext cx="6303494" cy="8386852"/>
          </a:xfrm>
          <a:prstGeom prst="rect">
            <a:avLst/>
          </a:prstGeom>
        </p:spPr>
      </p:pic>
      <p:sp>
        <p:nvSpPr>
          <p:cNvPr id="8" name="TextBox 7"/>
          <p:cNvSpPr txBox="1"/>
          <p:nvPr/>
        </p:nvSpPr>
        <p:spPr>
          <a:xfrm>
            <a:off x="-287382" y="836022"/>
            <a:ext cx="6254269" cy="3785652"/>
          </a:xfrm>
          <a:prstGeom prst="rect">
            <a:avLst/>
          </a:prstGeom>
          <a:noFill/>
        </p:spPr>
        <p:txBody>
          <a:bodyPr wrap="square" rtlCol="0">
            <a:spAutoFit/>
          </a:bodyPr>
          <a:lstStyle/>
          <a:p>
            <a:pPr algn="ctr"/>
            <a:r>
              <a:rPr lang="en-US" sz="6000" b="1" dirty="0">
                <a:solidFill>
                  <a:srgbClr val="DE8907"/>
                </a:solidFill>
                <a:latin typeface="Arial Black" charset="0"/>
                <a:ea typeface="Arial Black" charset="0"/>
                <a:cs typeface="Arial Black" charset="0"/>
              </a:rPr>
              <a:t>Which Pet Costume </a:t>
            </a:r>
          </a:p>
          <a:p>
            <a:pPr algn="ctr"/>
            <a:r>
              <a:rPr lang="en-US" sz="6000" b="1" dirty="0">
                <a:solidFill>
                  <a:srgbClr val="DE8907"/>
                </a:solidFill>
                <a:latin typeface="Arial Black" charset="0"/>
                <a:ea typeface="Arial Black" charset="0"/>
                <a:cs typeface="Arial Black" charset="0"/>
              </a:rPr>
              <a:t>is your favorite?</a:t>
            </a:r>
          </a:p>
        </p:txBody>
      </p:sp>
    </p:spTree>
    <p:extLst>
      <p:ext uri="{BB962C8B-B14F-4D97-AF65-F5344CB8AC3E}">
        <p14:creationId xmlns:p14="http://schemas.microsoft.com/office/powerpoint/2010/main" val="941684199"/>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4" repeatCount="0" fill="hold" nodeType="afterEffect">
                                  <p:stCondLst>
                                    <p:cond delay="3500"/>
                                  </p:stCondLst>
                                  <p:childTnLst>
                                    <p:animEffect transition="out" filter="wipe(down)">
                                      <p:cBhvr>
                                        <p:cTn id="6" dur="3250"/>
                                        <p:tgtEl>
                                          <p:spTgt spid="5"/>
                                        </p:tgtEl>
                                      </p:cBhvr>
                                    </p:animEffect>
                                    <p:set>
                                      <p:cBhvr>
                                        <p:cTn id="7" dur="1" fill="hold">
                                          <p:stCondLst>
                                            <p:cond delay="3249"/>
                                          </p:stCondLst>
                                        </p:cTn>
                                        <p:tgtEl>
                                          <p:spTgt spid="5"/>
                                        </p:tgtEl>
                                        <p:attrNameLst>
                                          <p:attrName>style.visibility</p:attrName>
                                        </p:attrNameLst>
                                      </p:cBhvr>
                                      <p:to>
                                        <p:strVal val="hidden"/>
                                      </p:to>
                                    </p:set>
                                  </p:childTnLst>
                                </p:cTn>
                              </p:par>
                            </p:childTnLst>
                          </p:cTn>
                        </p:par>
                        <p:par>
                          <p:cTn id="8" fill="hold">
                            <p:stCondLst>
                              <p:cond delay="6750"/>
                            </p:stCondLst>
                            <p:childTnLst>
                              <p:par>
                                <p:cTn id="9" presetID="9" presetClass="exit" presetSubtype="0" repeatCount="0" fill="hold" nodeType="afterEffect">
                                  <p:stCondLst>
                                    <p:cond delay="5000"/>
                                  </p:stCondLst>
                                  <p:childTnLst>
                                    <p:animEffect transition="out" filter="dissolve">
                                      <p:cBhvr>
                                        <p:cTn id="10" dur="3250"/>
                                        <p:tgtEl>
                                          <p:spTgt spid="4"/>
                                        </p:tgtEl>
                                      </p:cBhvr>
                                    </p:animEffect>
                                    <p:set>
                                      <p:cBhvr>
                                        <p:cTn id="11" dur="1" fill="hold">
                                          <p:stCondLst>
                                            <p:cond delay="3249"/>
                                          </p:stCondLst>
                                        </p:cTn>
                                        <p:tgtEl>
                                          <p:spTgt spid="4"/>
                                        </p:tgtEl>
                                        <p:attrNameLst>
                                          <p:attrName>style.visibility</p:attrName>
                                        </p:attrNameLst>
                                      </p:cBhvr>
                                      <p:to>
                                        <p:strVal val="hidden"/>
                                      </p:to>
                                    </p:set>
                                  </p:childTnLst>
                                </p:cTn>
                              </p:par>
                            </p:childTnLst>
                          </p:cTn>
                        </p:par>
                        <p:par>
                          <p:cTn id="12" fill="hold">
                            <p:stCondLst>
                              <p:cond delay="15000"/>
                            </p:stCondLst>
                            <p:childTnLst>
                              <p:par>
                                <p:cTn id="13" presetID="22" presetClass="exit" presetSubtype="4" repeatCount="0" fill="hold" nodeType="afterEffect">
                                  <p:stCondLst>
                                    <p:cond delay="7500"/>
                                  </p:stCondLst>
                                  <p:childTnLst>
                                    <p:animEffect transition="out" filter="wipe(down)">
                                      <p:cBhvr>
                                        <p:cTn id="14" dur="3250"/>
                                        <p:tgtEl>
                                          <p:spTgt spid="9"/>
                                        </p:tgtEl>
                                      </p:cBhvr>
                                    </p:animEffect>
                                    <p:set>
                                      <p:cBhvr>
                                        <p:cTn id="15" dur="1" fill="hold">
                                          <p:stCondLst>
                                            <p:cond delay="3249"/>
                                          </p:stCondLst>
                                        </p:cTn>
                                        <p:tgtEl>
                                          <p:spTgt spid="9"/>
                                        </p:tgtEl>
                                        <p:attrNameLst>
                                          <p:attrName>style.visibility</p:attrName>
                                        </p:attrNameLst>
                                      </p:cBhvr>
                                      <p:to>
                                        <p:strVal val="hidden"/>
                                      </p:to>
                                    </p:set>
                                  </p:childTnLst>
                                </p:cTn>
                              </p:par>
                            </p:childTnLst>
                          </p:cTn>
                        </p:par>
                        <p:par>
                          <p:cTn id="16" fill="hold">
                            <p:stCondLst>
                              <p:cond delay="25750"/>
                            </p:stCondLst>
                            <p:childTnLst>
                              <p:par>
                                <p:cTn id="17" presetID="22" presetClass="exit" presetSubtype="4" repeatCount="0" fill="hold" nodeType="afterEffect">
                                  <p:stCondLst>
                                    <p:cond delay="10000"/>
                                  </p:stCondLst>
                                  <p:childTnLst>
                                    <p:animEffect transition="out" filter="wipe(down)">
                                      <p:cBhvr>
                                        <p:cTn id="18" dur="3250"/>
                                        <p:tgtEl>
                                          <p:spTgt spid="10"/>
                                        </p:tgtEl>
                                      </p:cBhvr>
                                    </p:animEffect>
                                    <p:set>
                                      <p:cBhvr>
                                        <p:cTn id="19" dur="1" fill="hold">
                                          <p:stCondLst>
                                            <p:cond delay="3249"/>
                                          </p:stCondLst>
                                        </p:cTn>
                                        <p:tgtEl>
                                          <p:spTgt spid="10"/>
                                        </p:tgtEl>
                                        <p:attrNameLst>
                                          <p:attrName>style.visibility</p:attrName>
                                        </p:attrNameLst>
                                      </p:cBhvr>
                                      <p:to>
                                        <p:strVal val="hidden"/>
                                      </p:to>
                                    </p:set>
                                  </p:childTnLst>
                                </p:cTn>
                              </p:par>
                            </p:childTnLst>
                          </p:cTn>
                        </p:par>
                        <p:par>
                          <p:cTn id="20" fill="hold">
                            <p:stCondLst>
                              <p:cond delay="39000"/>
                            </p:stCondLst>
                            <p:childTnLst>
                              <p:par>
                                <p:cTn id="21" presetID="22" presetClass="exit" presetSubtype="4" repeatCount="0" fill="hold" nodeType="afterEffect">
                                  <p:stCondLst>
                                    <p:cond delay="10000"/>
                                  </p:stCondLst>
                                  <p:childTnLst>
                                    <p:animEffect transition="out" filter="wipe(down)">
                                      <p:cBhvr>
                                        <p:cTn id="22" dur="3250"/>
                                        <p:tgtEl>
                                          <p:spTgt spid="11"/>
                                        </p:tgtEl>
                                      </p:cBhvr>
                                    </p:animEffect>
                                    <p:set>
                                      <p:cBhvr>
                                        <p:cTn id="23" dur="1" fill="hold">
                                          <p:stCondLst>
                                            <p:cond delay="3249"/>
                                          </p:stCondLst>
                                        </p:cTn>
                                        <p:tgtEl>
                                          <p:spTgt spid="11"/>
                                        </p:tgtEl>
                                        <p:attrNameLst>
                                          <p:attrName>style.visibility</p:attrName>
                                        </p:attrNameLst>
                                      </p:cBhvr>
                                      <p:to>
                                        <p:strVal val="hidden"/>
                                      </p:to>
                                    </p:set>
                                  </p:childTnLst>
                                </p:cTn>
                              </p:par>
                            </p:childTnLst>
                          </p:cTn>
                        </p:par>
                        <p:par>
                          <p:cTn id="24" fill="hold">
                            <p:stCondLst>
                              <p:cond delay="52250"/>
                            </p:stCondLst>
                            <p:childTnLst>
                              <p:par>
                                <p:cTn id="25" presetID="22" presetClass="exit" presetSubtype="4" repeatCount="0" fill="hold" nodeType="afterEffect">
                                  <p:stCondLst>
                                    <p:cond delay="0"/>
                                  </p:stCondLst>
                                  <p:childTnLst>
                                    <p:animEffect transition="out" filter="wipe(down)">
                                      <p:cBhvr>
                                        <p:cTn id="26" dur="3250"/>
                                        <p:tgtEl>
                                          <p:spTgt spid="10"/>
                                        </p:tgtEl>
                                      </p:cBhvr>
                                    </p:animEffect>
                                    <p:set>
                                      <p:cBhvr>
                                        <p:cTn id="27" dur="1" fill="hold">
                                          <p:stCondLst>
                                            <p:cond delay="3249"/>
                                          </p:stCondLst>
                                        </p:cTn>
                                        <p:tgtEl>
                                          <p:spTgt spid="10"/>
                                        </p:tgtEl>
                                        <p:attrNameLst>
                                          <p:attrName>style.visibility</p:attrName>
                                        </p:attrNameLst>
                                      </p:cBhvr>
                                      <p:to>
                                        <p:strVal val="hidden"/>
                                      </p:to>
                                    </p:set>
                                  </p:childTnLst>
                                </p:cTn>
                              </p:par>
                            </p:childTnLst>
                          </p:cTn>
                        </p:par>
                        <p:par>
                          <p:cTn id="28" fill="hold">
                            <p:stCondLst>
                              <p:cond delay="55500"/>
                            </p:stCondLst>
                            <p:childTnLst>
                              <p:par>
                                <p:cTn id="29" presetID="22" presetClass="exit" presetSubtype="4" repeatCount="0" fill="hold" nodeType="afterEffect">
                                  <p:stCondLst>
                                    <p:cond delay="10000"/>
                                  </p:stCondLst>
                                  <p:childTnLst>
                                    <p:animEffect transition="out" filter="wipe(down)">
                                      <p:cBhvr>
                                        <p:cTn id="30" dur="4000"/>
                                        <p:tgtEl>
                                          <p:spTgt spid="2"/>
                                        </p:tgtEl>
                                      </p:cBhvr>
                                    </p:animEffect>
                                    <p:set>
                                      <p:cBhvr>
                                        <p:cTn id="31" dur="1" fill="hold">
                                          <p:stCondLst>
                                            <p:cond delay="3999"/>
                                          </p:stCondLst>
                                        </p:cTn>
                                        <p:tgtEl>
                                          <p:spTgt spid="2"/>
                                        </p:tgtEl>
                                        <p:attrNameLst>
                                          <p:attrName>style.visibility</p:attrName>
                                        </p:attrNameLst>
                                      </p:cBhvr>
                                      <p:to>
                                        <p:strVal val="hidden"/>
                                      </p:to>
                                    </p:set>
                                  </p:childTnLst>
                                </p:cTn>
                              </p:par>
                            </p:childTnLst>
                          </p:cTn>
                        </p:par>
                        <p:par>
                          <p:cTn id="32" fill="hold">
                            <p:stCondLst>
                              <p:cond delay="69500"/>
                            </p:stCondLst>
                            <p:childTnLst>
                              <p:par>
                                <p:cTn id="33" presetID="22" presetClass="exit" presetSubtype="4" repeatCount="0" fill="hold" nodeType="afterEffect">
                                  <p:stCondLst>
                                    <p:cond delay="10500"/>
                                  </p:stCondLst>
                                  <p:childTnLst>
                                    <p:animEffect transition="out" filter="wipe(down)">
                                      <p:cBhvr>
                                        <p:cTn id="34" dur="4000"/>
                                        <p:tgtEl>
                                          <p:spTgt spid="3"/>
                                        </p:tgtEl>
                                      </p:cBhvr>
                                    </p:animEffect>
                                    <p:set>
                                      <p:cBhvr>
                                        <p:cTn id="35" dur="1" fill="hold">
                                          <p:stCondLst>
                                            <p:cond delay="3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urora 7311_m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435840" cy="8290560"/>
          </a:xfrm>
          <a:prstGeom prst="rect">
            <a:avLst/>
          </a:prstGeom>
        </p:spPr>
      </p:pic>
      <p:sp>
        <p:nvSpPr>
          <p:cNvPr id="5" name="TextBox 4"/>
          <p:cNvSpPr txBox="1"/>
          <p:nvPr/>
        </p:nvSpPr>
        <p:spPr>
          <a:xfrm>
            <a:off x="470263" y="275394"/>
            <a:ext cx="11340737" cy="1015663"/>
          </a:xfrm>
          <a:prstGeom prst="rect">
            <a:avLst/>
          </a:prstGeom>
          <a:noFill/>
        </p:spPr>
        <p:txBody>
          <a:bodyPr wrap="square" rtlCol="0">
            <a:spAutoFit/>
          </a:bodyPr>
          <a:lstStyle/>
          <a:p>
            <a:pPr algn="ctr"/>
            <a:r>
              <a:rPr lang="en-US" sz="6000" dirty="0">
                <a:solidFill>
                  <a:srgbClr val="FFFFFF"/>
                </a:solidFill>
                <a:latin typeface="Arial Black"/>
                <a:cs typeface="Arial Black"/>
              </a:rPr>
              <a:t>Tooth Whitening</a:t>
            </a:r>
          </a:p>
        </p:txBody>
      </p:sp>
      <p:sp>
        <p:nvSpPr>
          <p:cNvPr id="10" name="TextBox 9"/>
          <p:cNvSpPr txBox="1"/>
          <p:nvPr/>
        </p:nvSpPr>
        <p:spPr>
          <a:xfrm>
            <a:off x="936116" y="1630531"/>
            <a:ext cx="3121315" cy="3697422"/>
          </a:xfrm>
          <a:prstGeom prst="rect">
            <a:avLst/>
          </a:prstGeom>
          <a:noFill/>
        </p:spPr>
        <p:txBody>
          <a:bodyPr wrap="square" rtlCol="0">
            <a:spAutoFit/>
          </a:bodyPr>
          <a:lstStyle/>
          <a:p>
            <a:pPr>
              <a:lnSpc>
                <a:spcPct val="120000"/>
              </a:lnSpc>
            </a:pPr>
            <a:r>
              <a:rPr lang="en-US" sz="2800" b="1" dirty="0">
                <a:solidFill>
                  <a:srgbClr val="FFFFFF"/>
                </a:solidFill>
              </a:rPr>
              <a:t>Is one of the simplest and least expensive ways</a:t>
            </a:r>
          </a:p>
          <a:p>
            <a:pPr>
              <a:lnSpc>
                <a:spcPct val="120000"/>
              </a:lnSpc>
            </a:pPr>
            <a:r>
              <a:rPr lang="en-US" sz="2800" b="1" dirty="0">
                <a:solidFill>
                  <a:srgbClr val="FFFFFF"/>
                </a:solidFill>
              </a:rPr>
              <a:t>to enhance your smile and restore </a:t>
            </a:r>
          </a:p>
          <a:p>
            <a:pPr>
              <a:lnSpc>
                <a:spcPct val="120000"/>
              </a:lnSpc>
            </a:pPr>
            <a:r>
              <a:rPr lang="en-US" sz="2800" b="1" dirty="0">
                <a:solidFill>
                  <a:srgbClr val="FFFFFF"/>
                </a:solidFill>
              </a:rPr>
              <a:t>a youthful appearance. </a:t>
            </a:r>
          </a:p>
        </p:txBody>
      </p:sp>
      <p:sp>
        <p:nvSpPr>
          <p:cNvPr id="11" name="TextBox 10"/>
          <p:cNvSpPr txBox="1"/>
          <p:nvPr/>
        </p:nvSpPr>
        <p:spPr>
          <a:xfrm>
            <a:off x="7264298" y="1630531"/>
            <a:ext cx="3121315" cy="2146228"/>
          </a:xfrm>
          <a:prstGeom prst="rect">
            <a:avLst/>
          </a:prstGeom>
          <a:noFill/>
        </p:spPr>
        <p:txBody>
          <a:bodyPr wrap="square" rtlCol="0">
            <a:spAutoFit/>
          </a:bodyPr>
          <a:lstStyle/>
          <a:p>
            <a:pPr algn="r">
              <a:lnSpc>
                <a:spcPct val="120000"/>
              </a:lnSpc>
            </a:pPr>
            <a:r>
              <a:rPr lang="en-US" sz="2800" b="1" dirty="0">
                <a:solidFill>
                  <a:srgbClr val="FFFFFF"/>
                </a:solidFill>
              </a:rPr>
              <a:t>Ask us how </a:t>
            </a:r>
          </a:p>
          <a:p>
            <a:pPr algn="r">
              <a:lnSpc>
                <a:spcPct val="120000"/>
              </a:lnSpc>
            </a:pPr>
            <a:r>
              <a:rPr lang="en-US" sz="2800" b="1" dirty="0">
                <a:solidFill>
                  <a:srgbClr val="FFFFFF"/>
                </a:solidFill>
              </a:rPr>
              <a:t>we can help rejuvenate </a:t>
            </a:r>
          </a:p>
          <a:p>
            <a:pPr algn="r">
              <a:lnSpc>
                <a:spcPct val="120000"/>
              </a:lnSpc>
            </a:pPr>
            <a:r>
              <a:rPr lang="en-US" sz="2800" b="1" dirty="0">
                <a:solidFill>
                  <a:srgbClr val="FFFFFF"/>
                </a:solidFill>
              </a:rPr>
              <a:t>YOUR smile!</a:t>
            </a:r>
          </a:p>
        </p:txBody>
      </p:sp>
    </p:spTree>
    <p:extLst>
      <p:ext uri="{BB962C8B-B14F-4D97-AF65-F5344CB8AC3E}">
        <p14:creationId xmlns:p14="http://schemas.microsoft.com/office/powerpoint/2010/main" val="2271514557"/>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56830" y="90382"/>
            <a:ext cx="7035170" cy="5078313"/>
          </a:xfrm>
          <a:prstGeom prst="rect">
            <a:avLst/>
          </a:prstGeom>
          <a:solidFill>
            <a:schemeClr val="accent1"/>
          </a:solidFill>
          <a:ln>
            <a:noFill/>
          </a:ln>
        </p:spPr>
        <p:txBody>
          <a:bodyPr wrap="square" rtlCol="0">
            <a:spAutoFit/>
          </a:bodyPr>
          <a:lstStyle/>
          <a:p>
            <a:r>
              <a:rPr lang="en-US" sz="4800" b="1" dirty="0">
                <a:solidFill>
                  <a:srgbClr val="FF0000"/>
                </a:solidFill>
              </a:rPr>
              <a:t>From age 11-21 humans experience great cognitive and physical growth.</a:t>
            </a:r>
          </a:p>
          <a:p>
            <a:r>
              <a:rPr lang="en-US" sz="3600" b="1" u="sng" dirty="0">
                <a:solidFill>
                  <a:schemeClr val="bg1"/>
                </a:solidFill>
              </a:rPr>
              <a:t>Age:</a:t>
            </a:r>
            <a:r>
              <a:rPr lang="en-US" sz="3600" b="1" dirty="0">
                <a:solidFill>
                  <a:schemeClr val="bg1"/>
                </a:solidFill>
              </a:rPr>
              <a:t>    </a:t>
            </a:r>
            <a:r>
              <a:rPr lang="en-US" sz="3600" b="1" u="sng" dirty="0">
                <a:solidFill>
                  <a:schemeClr val="bg1"/>
                </a:solidFill>
              </a:rPr>
              <a:t>Cognitive abilities</a:t>
            </a:r>
          </a:p>
          <a:p>
            <a:r>
              <a:rPr lang="en-US" sz="3600" b="1" dirty="0">
                <a:solidFill>
                  <a:schemeClr val="bg1"/>
                </a:solidFill>
              </a:rPr>
              <a:t>11-14: Focus is on the present</a:t>
            </a:r>
          </a:p>
          <a:p>
            <a:r>
              <a:rPr lang="en-US" sz="3600" b="1" dirty="0">
                <a:solidFill>
                  <a:schemeClr val="bg1"/>
                </a:solidFill>
              </a:rPr>
              <a:t>15-17: Understands the concept of    			consequences</a:t>
            </a:r>
          </a:p>
          <a:p>
            <a:r>
              <a:rPr lang="en-US" sz="3600" b="1" dirty="0">
                <a:solidFill>
                  <a:schemeClr val="bg1"/>
                </a:solidFill>
              </a:rPr>
              <a:t>18-21: Advanced cognitive ability  </a:t>
            </a:r>
          </a:p>
        </p:txBody>
      </p:sp>
      <p:sp>
        <p:nvSpPr>
          <p:cNvPr id="5" name="TextBox 4"/>
          <p:cNvSpPr txBox="1"/>
          <p:nvPr/>
        </p:nvSpPr>
        <p:spPr>
          <a:xfrm>
            <a:off x="222000" y="5527066"/>
            <a:ext cx="11635405" cy="1107996"/>
          </a:xfrm>
          <a:prstGeom prst="rect">
            <a:avLst/>
          </a:prstGeom>
          <a:noFill/>
        </p:spPr>
        <p:txBody>
          <a:bodyPr wrap="square" rtlCol="0">
            <a:spAutoFit/>
          </a:bodyPr>
          <a:lstStyle/>
          <a:p>
            <a:r>
              <a:rPr lang="en-US" sz="3000" b="1" dirty="0">
                <a:solidFill>
                  <a:srgbClr val="FF0000"/>
                </a:solidFill>
              </a:rPr>
              <a:t>The ability to connect consequences to actions develops at age 15-17.</a:t>
            </a:r>
          </a:p>
          <a:p>
            <a:pPr algn="r"/>
            <a:r>
              <a:rPr lang="en-US" u="sng" dirty="0"/>
              <a:t>Nutrition, Health and Disease, A Lifespan Approach</a:t>
            </a:r>
            <a:r>
              <a:rPr lang="en-US" dirty="0"/>
              <a:t> by Simon Langley- Evans</a:t>
            </a:r>
          </a:p>
          <a:p>
            <a:pPr algn="r"/>
            <a:r>
              <a:rPr lang="en-US" dirty="0"/>
              <a:t>Keri Palasz, RDN, LDN</a:t>
            </a:r>
          </a:p>
        </p:txBody>
      </p:sp>
      <p:pic>
        <p:nvPicPr>
          <p:cNvPr id="2" name="Picture 1" descr="brain art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302" y="382486"/>
            <a:ext cx="4735901" cy="4735901"/>
          </a:xfrm>
          <a:prstGeom prst="rect">
            <a:avLst/>
          </a:prstGeom>
        </p:spPr>
      </p:pic>
    </p:spTree>
    <p:extLst>
      <p:ext uri="{BB962C8B-B14F-4D97-AF65-F5344CB8AC3E}">
        <p14:creationId xmlns:p14="http://schemas.microsoft.com/office/powerpoint/2010/main" val="1537266078"/>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3" y="-8926"/>
            <a:ext cx="12200123" cy="6866926"/>
          </a:xfrm>
          <a:prstGeom prst="rect">
            <a:avLst/>
          </a:prstGeom>
        </p:spPr>
      </p:pic>
      <p:sp>
        <p:nvSpPr>
          <p:cNvPr id="10" name="TextBox 9"/>
          <p:cNvSpPr txBox="1"/>
          <p:nvPr/>
        </p:nvSpPr>
        <p:spPr>
          <a:xfrm>
            <a:off x="300527" y="5026051"/>
            <a:ext cx="11510473" cy="1126462"/>
          </a:xfrm>
          <a:prstGeom prst="rect">
            <a:avLst/>
          </a:prstGeom>
          <a:solidFill>
            <a:schemeClr val="bg1">
              <a:alpha val="42000"/>
            </a:schemeClr>
          </a:solidFill>
        </p:spPr>
        <p:txBody>
          <a:bodyPr wrap="square" rtlCol="0">
            <a:spAutoFit/>
          </a:bodyPr>
          <a:lstStyle/>
          <a:p>
            <a:pPr algn="ctr">
              <a:lnSpc>
                <a:spcPct val="120000"/>
              </a:lnSpc>
            </a:pPr>
            <a:r>
              <a:rPr lang="en-US" sz="2800" b="1" dirty="0"/>
              <a:t>The American Association of Orthodontists recommends </a:t>
            </a:r>
          </a:p>
          <a:p>
            <a:pPr algn="ctr">
              <a:lnSpc>
                <a:spcPct val="120000"/>
              </a:lnSpc>
            </a:pPr>
            <a:r>
              <a:rPr lang="en-US" sz="2800" b="1" dirty="0"/>
              <a:t>that children have an orthodontic exam by age 7. </a:t>
            </a:r>
          </a:p>
        </p:txBody>
      </p:sp>
    </p:spTree>
    <p:extLst>
      <p:ext uri="{BB962C8B-B14F-4D97-AF65-F5344CB8AC3E}">
        <p14:creationId xmlns:p14="http://schemas.microsoft.com/office/powerpoint/2010/main" val="469106685"/>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2876" y="-492402"/>
            <a:ext cx="12554876" cy="761928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button.JPG"/>
          <p:cNvPicPr>
            <a:picLocks noChangeAspect="1"/>
          </p:cNvPicPr>
          <p:nvPr/>
        </p:nvPicPr>
        <p:blipFill rotWithShape="1">
          <a:blip r:embed="rId2">
            <a:extLst>
              <a:ext uri="{28A0092B-C50C-407E-A947-70E740481C1C}">
                <a14:useLocalDpi xmlns:a14="http://schemas.microsoft.com/office/drawing/2010/main" val="0"/>
              </a:ext>
            </a:extLst>
          </a:blip>
          <a:srcRect l="61171" t="11828" r="7293" b="50135"/>
          <a:stretch/>
        </p:blipFill>
        <p:spPr>
          <a:xfrm rot="5400000">
            <a:off x="5338331" y="312172"/>
            <a:ext cx="6543766" cy="5919422"/>
          </a:xfrm>
          <a:prstGeom prst="rect">
            <a:avLst/>
          </a:prstGeom>
          <a:ln>
            <a:noFill/>
          </a:ln>
          <a:effectLst>
            <a:softEdge rad="112500"/>
          </a:effectLst>
        </p:spPr>
      </p:pic>
      <p:sp>
        <p:nvSpPr>
          <p:cNvPr id="9" name="TextBox 8"/>
          <p:cNvSpPr txBox="1"/>
          <p:nvPr/>
        </p:nvSpPr>
        <p:spPr>
          <a:xfrm>
            <a:off x="0" y="77748"/>
            <a:ext cx="5365386" cy="5853910"/>
          </a:xfrm>
          <a:prstGeom prst="rect">
            <a:avLst/>
          </a:prstGeom>
          <a:noFill/>
        </p:spPr>
        <p:txBody>
          <a:bodyPr wrap="square" rtlCol="0">
            <a:spAutoFit/>
          </a:bodyPr>
          <a:lstStyle/>
          <a:p>
            <a:pPr algn="ctr">
              <a:lnSpc>
                <a:spcPct val="140000"/>
              </a:lnSpc>
            </a:pPr>
            <a:r>
              <a:rPr lang="en-US" sz="5400" b="1" dirty="0">
                <a:solidFill>
                  <a:schemeClr val="accent1"/>
                </a:solidFill>
              </a:rPr>
              <a:t>Ask us how </a:t>
            </a:r>
          </a:p>
          <a:p>
            <a:pPr algn="ctr">
              <a:lnSpc>
                <a:spcPct val="140000"/>
              </a:lnSpc>
            </a:pPr>
            <a:r>
              <a:rPr lang="en-US" sz="5400" b="1" dirty="0">
                <a:solidFill>
                  <a:schemeClr val="accent1"/>
                </a:solidFill>
              </a:rPr>
              <a:t>we can help </a:t>
            </a:r>
          </a:p>
          <a:p>
            <a:pPr algn="ctr">
              <a:lnSpc>
                <a:spcPct val="140000"/>
              </a:lnSpc>
            </a:pPr>
            <a:r>
              <a:rPr lang="en-US" sz="5400" b="1" dirty="0">
                <a:solidFill>
                  <a:schemeClr val="accent1"/>
                </a:solidFill>
              </a:rPr>
              <a:t>improve </a:t>
            </a:r>
          </a:p>
          <a:p>
            <a:pPr algn="ctr">
              <a:lnSpc>
                <a:spcPct val="140000"/>
              </a:lnSpc>
            </a:pPr>
            <a:r>
              <a:rPr lang="en-US" sz="5400" b="1" dirty="0">
                <a:solidFill>
                  <a:schemeClr val="accent1"/>
                </a:solidFill>
              </a:rPr>
              <a:t>your </a:t>
            </a:r>
          </a:p>
          <a:p>
            <a:pPr algn="ctr">
              <a:lnSpc>
                <a:spcPct val="140000"/>
              </a:lnSpc>
            </a:pPr>
            <a:r>
              <a:rPr lang="en-US" sz="5400" b="1" dirty="0">
                <a:solidFill>
                  <a:schemeClr val="accent1"/>
                </a:solidFill>
              </a:rPr>
              <a:t>Smile!  </a:t>
            </a:r>
          </a:p>
        </p:txBody>
      </p:sp>
    </p:spTree>
    <p:extLst>
      <p:ext uri="{BB962C8B-B14F-4D97-AF65-F5344CB8AC3E}">
        <p14:creationId xmlns:p14="http://schemas.microsoft.com/office/powerpoint/2010/main" val="2844818475"/>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 calcmode="lin" valueType="num">
                                      <p:cBhvr>
                                        <p:cTn id="9" dur="5000" fill="hold"/>
                                        <p:tgtEl>
                                          <p:spTgt spid="3"/>
                                        </p:tgtEl>
                                        <p:attrNameLst>
                                          <p:attrName>style.rotation</p:attrName>
                                        </p:attrNameLst>
                                      </p:cBhvr>
                                      <p:tavLst>
                                        <p:tav tm="0">
                                          <p:val>
                                            <p:fltVal val="360"/>
                                          </p:val>
                                        </p:tav>
                                        <p:tav tm="100000">
                                          <p:val>
                                            <p:fltVal val="0"/>
                                          </p:val>
                                        </p:tav>
                                      </p:tavLst>
                                    </p:anim>
                                    <p:animEffect transition="in" filter="fade">
                                      <p:cBhvr>
                                        <p:cTn id="10"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ligners fast .jpg"/>
          <p:cNvPicPr>
            <a:picLocks noChangeAspect="1"/>
          </p:cNvPicPr>
          <p:nvPr/>
        </p:nvPicPr>
        <p:blipFill rotWithShape="1">
          <a:blip r:embed="rId2">
            <a:extLst>
              <a:ext uri="{28A0092B-C50C-407E-A947-70E740481C1C}">
                <a14:useLocalDpi xmlns:a14="http://schemas.microsoft.com/office/drawing/2010/main" val="0"/>
              </a:ext>
            </a:extLst>
          </a:blip>
          <a:srcRect t="32116"/>
          <a:stretch/>
        </p:blipFill>
        <p:spPr>
          <a:xfrm>
            <a:off x="0" y="-388740"/>
            <a:ext cx="12192000" cy="7501625"/>
          </a:xfrm>
          <a:prstGeom prst="rect">
            <a:avLst/>
          </a:prstGeom>
        </p:spPr>
      </p:pic>
      <p:sp>
        <p:nvSpPr>
          <p:cNvPr id="5" name="TextBox 4"/>
          <p:cNvSpPr txBox="1"/>
          <p:nvPr/>
        </p:nvSpPr>
        <p:spPr>
          <a:xfrm>
            <a:off x="0" y="4429859"/>
            <a:ext cx="12192000" cy="1754327"/>
          </a:xfrm>
          <a:prstGeom prst="rect">
            <a:avLst/>
          </a:prstGeom>
          <a:noFill/>
        </p:spPr>
        <p:txBody>
          <a:bodyPr wrap="square" rtlCol="0">
            <a:spAutoFit/>
          </a:bodyPr>
          <a:lstStyle/>
          <a:p>
            <a:pPr algn="ctr"/>
            <a:r>
              <a:rPr lang="en-US" sz="5400" dirty="0">
                <a:solidFill>
                  <a:srgbClr val="FF0080"/>
                </a:solidFill>
              </a:rPr>
              <a:t>Ask us which clear braces options ~ including </a:t>
            </a:r>
            <a:r>
              <a:rPr lang="en-US" sz="5400" b="1" dirty="0" err="1">
                <a:solidFill>
                  <a:srgbClr val="FF0080"/>
                </a:solidFill>
              </a:rPr>
              <a:t>invisalign</a:t>
            </a:r>
            <a:r>
              <a:rPr lang="en-US" sz="5400" dirty="0">
                <a:solidFill>
                  <a:srgbClr val="FF0080"/>
                </a:solidFill>
              </a:rPr>
              <a:t> ~ are best for you! </a:t>
            </a:r>
          </a:p>
        </p:txBody>
      </p:sp>
      <p:sp>
        <p:nvSpPr>
          <p:cNvPr id="7" name="TextBox 6"/>
          <p:cNvSpPr txBox="1"/>
          <p:nvPr/>
        </p:nvSpPr>
        <p:spPr>
          <a:xfrm>
            <a:off x="803512" y="3506529"/>
            <a:ext cx="10523417" cy="923330"/>
          </a:xfrm>
          <a:prstGeom prst="rect">
            <a:avLst/>
          </a:prstGeom>
          <a:noFill/>
        </p:spPr>
        <p:txBody>
          <a:bodyPr wrap="square" rtlCol="0">
            <a:spAutoFit/>
          </a:bodyPr>
          <a:lstStyle/>
          <a:p>
            <a:pPr algn="ctr"/>
            <a:r>
              <a:rPr lang="en-US" sz="5400" dirty="0"/>
              <a:t>Smile more. </a:t>
            </a:r>
            <a:endParaRPr lang="en-US" dirty="0"/>
          </a:p>
        </p:txBody>
      </p:sp>
    </p:spTree>
    <p:extLst>
      <p:ext uri="{BB962C8B-B14F-4D97-AF65-F5344CB8AC3E}">
        <p14:creationId xmlns:p14="http://schemas.microsoft.com/office/powerpoint/2010/main" val="3516038552"/>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70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3000"/>
                                        <p:tgtEl>
                                          <p:spTgt spid="5">
                                            <p:txEl>
                                              <p:pRg st="0" end="0"/>
                                            </p:txEl>
                                          </p:spTgt>
                                        </p:tgtEl>
                                      </p:cBhvr>
                                    </p:animEffect>
                                    <p:anim calcmode="lin" valueType="num">
                                      <p:cBhvr>
                                        <p:cTn id="8" dur="3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3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ian 6604_m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921" y="-1050627"/>
            <a:ext cx="12489845" cy="7957543"/>
          </a:xfrm>
          <a:prstGeom prst="rect">
            <a:avLst/>
          </a:prstGeom>
        </p:spPr>
      </p:pic>
      <p:sp>
        <p:nvSpPr>
          <p:cNvPr id="5" name="TextBox 4"/>
          <p:cNvSpPr txBox="1"/>
          <p:nvPr/>
        </p:nvSpPr>
        <p:spPr>
          <a:xfrm>
            <a:off x="1524000" y="275394"/>
            <a:ext cx="10287000" cy="830997"/>
          </a:xfrm>
          <a:prstGeom prst="rect">
            <a:avLst/>
          </a:prstGeom>
          <a:noFill/>
        </p:spPr>
        <p:txBody>
          <a:bodyPr wrap="square" rtlCol="0">
            <a:spAutoFit/>
          </a:bodyPr>
          <a:lstStyle/>
          <a:p>
            <a:pPr algn="ctr"/>
            <a:r>
              <a:rPr lang="en-US" sz="4800" dirty="0">
                <a:solidFill>
                  <a:srgbClr val="FFFFFF"/>
                </a:solidFill>
                <a:latin typeface="Arial Black"/>
                <a:cs typeface="Arial Black"/>
              </a:rPr>
              <a:t>FIRST EXAM BY AGE 7</a:t>
            </a:r>
          </a:p>
        </p:txBody>
      </p:sp>
      <p:sp>
        <p:nvSpPr>
          <p:cNvPr id="3" name="Rectangle 2"/>
          <p:cNvSpPr/>
          <p:nvPr/>
        </p:nvSpPr>
        <p:spPr>
          <a:xfrm>
            <a:off x="301906" y="3543279"/>
            <a:ext cx="10472875" cy="3056114"/>
          </a:xfrm>
          <a:prstGeom prst="rect">
            <a:avLst/>
          </a:prstGeom>
          <a:solidFill>
            <a:schemeClr val="tx2">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87070" y="3543279"/>
            <a:ext cx="11323930" cy="2663293"/>
          </a:xfrm>
          <a:prstGeom prst="rect">
            <a:avLst/>
          </a:prstGeom>
          <a:noFill/>
        </p:spPr>
        <p:txBody>
          <a:bodyPr wrap="square" rtlCol="0">
            <a:spAutoFit/>
          </a:bodyPr>
          <a:lstStyle/>
          <a:p>
            <a:pPr>
              <a:lnSpc>
                <a:spcPct val="120000"/>
              </a:lnSpc>
            </a:pPr>
            <a:r>
              <a:rPr lang="en-US" sz="2800" b="1" u="sng" dirty="0">
                <a:solidFill>
                  <a:srgbClr val="FFFFFF"/>
                </a:solidFill>
              </a:rPr>
              <a:t>At this complimentary exam we will:</a:t>
            </a:r>
          </a:p>
          <a:p>
            <a:pPr>
              <a:lnSpc>
                <a:spcPct val="120000"/>
              </a:lnSpc>
            </a:pPr>
            <a:r>
              <a:rPr lang="en-US" sz="2800" b="1" dirty="0">
                <a:solidFill>
                  <a:srgbClr val="FFFFFF"/>
                </a:solidFill>
              </a:rPr>
              <a:t>* Determine if teeth are missing</a:t>
            </a:r>
          </a:p>
          <a:p>
            <a:pPr>
              <a:lnSpc>
                <a:spcPct val="120000"/>
              </a:lnSpc>
            </a:pPr>
            <a:r>
              <a:rPr lang="en-US" sz="2800" b="1" dirty="0">
                <a:solidFill>
                  <a:srgbClr val="FFFFFF"/>
                </a:solidFill>
              </a:rPr>
              <a:t>* Evaluate that bones are growing properly</a:t>
            </a:r>
          </a:p>
          <a:p>
            <a:pPr>
              <a:lnSpc>
                <a:spcPct val="120000"/>
              </a:lnSpc>
            </a:pPr>
            <a:r>
              <a:rPr lang="en-US" sz="2800" b="1" dirty="0">
                <a:solidFill>
                  <a:srgbClr val="FFFFFF"/>
                </a:solidFill>
              </a:rPr>
              <a:t>* Ensure permanent teeth are not being damaged during eruption</a:t>
            </a:r>
          </a:p>
          <a:p>
            <a:pPr>
              <a:lnSpc>
                <a:spcPct val="120000"/>
              </a:lnSpc>
            </a:pPr>
            <a:r>
              <a:rPr lang="en-US" sz="2800" b="1" dirty="0">
                <a:solidFill>
                  <a:srgbClr val="FFFFFF"/>
                </a:solidFill>
              </a:rPr>
              <a:t>* Reduce the need for extractions in the future</a:t>
            </a:r>
          </a:p>
        </p:txBody>
      </p:sp>
    </p:spTree>
    <p:extLst>
      <p:ext uri="{BB962C8B-B14F-4D97-AF65-F5344CB8AC3E}">
        <p14:creationId xmlns:p14="http://schemas.microsoft.com/office/powerpoint/2010/main" val="3866863260"/>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1645" y="-101600"/>
            <a:ext cx="12283645" cy="7137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79670" y="563264"/>
            <a:ext cx="11717412" cy="1499616"/>
          </a:xfrm>
        </p:spPr>
        <p:txBody>
          <a:bodyPr anchor="t">
            <a:normAutofit/>
          </a:bodyPr>
          <a:lstStyle/>
          <a:p>
            <a:pPr algn="ctr"/>
            <a:r>
              <a:rPr lang="en-US" dirty="0">
                <a:solidFill>
                  <a:srgbClr val="FFFFFF"/>
                </a:solidFill>
                <a:latin typeface="Avenir Black"/>
                <a:cs typeface="Avenir Black"/>
              </a:rPr>
              <a:t>Thinking about braces?</a:t>
            </a:r>
          </a:p>
        </p:txBody>
      </p:sp>
      <p:sp>
        <p:nvSpPr>
          <p:cNvPr id="6" name="Rectangle 5"/>
          <p:cNvSpPr/>
          <p:nvPr/>
        </p:nvSpPr>
        <p:spPr>
          <a:xfrm>
            <a:off x="2921000" y="1417638"/>
            <a:ext cx="6388100" cy="4305300"/>
          </a:xfrm>
          <a:prstGeom prst="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39900" y="5715000"/>
            <a:ext cx="8686800" cy="584776"/>
          </a:xfrm>
          <a:prstGeom prst="rect">
            <a:avLst/>
          </a:prstGeom>
          <a:noFill/>
        </p:spPr>
        <p:txBody>
          <a:bodyPr wrap="square" rtlCol="0">
            <a:spAutoFit/>
          </a:bodyPr>
          <a:lstStyle/>
          <a:p>
            <a:pPr algn="ctr"/>
            <a:r>
              <a:rPr lang="en-US" sz="3200" dirty="0">
                <a:solidFill>
                  <a:srgbClr val="FFFFFF"/>
                </a:solidFill>
                <a:latin typeface="Avenir Black"/>
                <a:cs typeface="Avenir Black"/>
              </a:rPr>
              <a:t>Ask us to schedule your free consult today!</a:t>
            </a:r>
          </a:p>
        </p:txBody>
      </p:sp>
      <p:pic>
        <p:nvPicPr>
          <p:cNvPr id="9" name="Picture 8" descr="Timothy Michael 5961_m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6900" y="1600200"/>
            <a:ext cx="5956300" cy="3970867"/>
          </a:xfrm>
          <a:prstGeom prst="rect">
            <a:avLst/>
          </a:prstGeom>
        </p:spPr>
      </p:pic>
    </p:spTree>
    <p:extLst>
      <p:ext uri="{BB962C8B-B14F-4D97-AF65-F5344CB8AC3E}">
        <p14:creationId xmlns:p14="http://schemas.microsoft.com/office/powerpoint/2010/main" val="1084467830"/>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ppiness-ar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7752" y="130940"/>
            <a:ext cx="8426380" cy="6727060"/>
          </a:xfrm>
          <a:prstGeom prst="rect">
            <a:avLst/>
          </a:prstGeom>
        </p:spPr>
      </p:pic>
      <p:sp>
        <p:nvSpPr>
          <p:cNvPr id="2" name="Title 1"/>
          <p:cNvSpPr>
            <a:spLocks noGrp="1"/>
          </p:cNvSpPr>
          <p:nvPr>
            <p:ph type="title" idx="4294967295"/>
          </p:nvPr>
        </p:nvSpPr>
        <p:spPr>
          <a:xfrm>
            <a:off x="0" y="274638"/>
            <a:ext cx="8229600" cy="5348287"/>
          </a:xfrm>
        </p:spPr>
        <p:txBody>
          <a:bodyPr anchor="t">
            <a:normAutofit fontScale="90000"/>
          </a:bodyPr>
          <a:lstStyle/>
          <a:p>
            <a:pPr algn="l"/>
            <a:r>
              <a:rPr lang="en-US" dirty="0">
                <a:latin typeface="Abadi MT Condensed Extra Bold"/>
                <a:cs typeface="Abadi MT Condensed Extra Bold"/>
              </a:rPr>
              <a:t>Why improve your smile …</a:t>
            </a:r>
            <a:br>
              <a:rPr lang="en-US" dirty="0">
                <a:latin typeface="Abadi MT Condensed Extra Bold"/>
                <a:cs typeface="Abadi MT Condensed Extra Bold"/>
              </a:rPr>
            </a:br>
            <a:br>
              <a:rPr lang="en-US" dirty="0">
                <a:latin typeface="Abadi MT Condensed Extra Bold"/>
                <a:cs typeface="Abadi MT Condensed Extra Bold"/>
              </a:rPr>
            </a:br>
            <a:br>
              <a:rPr lang="en-US" dirty="0">
                <a:latin typeface="Abadi MT Condensed Extra Bold"/>
                <a:cs typeface="Abadi MT Condensed Extra Bold"/>
              </a:rPr>
            </a:br>
            <a:br>
              <a:rPr lang="en-US" dirty="0">
                <a:latin typeface="Abadi MT Condensed Extra Bold"/>
                <a:cs typeface="Abadi MT Condensed Extra Bold"/>
              </a:rPr>
            </a:br>
            <a:br>
              <a:rPr lang="en-US" sz="3600" dirty="0">
                <a:latin typeface="Abadi MT Condensed Extra Bold"/>
                <a:cs typeface="Abadi MT Condensed Extra Bold"/>
              </a:rPr>
            </a:br>
            <a:br>
              <a:rPr lang="en-US" sz="3600" dirty="0">
                <a:latin typeface="Abadi MT Condensed Extra Bold"/>
                <a:cs typeface="Abadi MT Condensed Extra Bold"/>
              </a:rPr>
            </a:br>
            <a:br>
              <a:rPr lang="en-US" sz="3600" dirty="0">
                <a:latin typeface="Abadi MT Condensed Extra Bold"/>
                <a:cs typeface="Abadi MT Condensed Extra Bold"/>
              </a:rPr>
            </a:br>
            <a:br>
              <a:rPr lang="en-US" sz="3600" dirty="0">
                <a:latin typeface="Abadi MT Condensed Extra Bold"/>
                <a:cs typeface="Abadi MT Condensed Extra Bold"/>
              </a:rPr>
            </a:br>
            <a:br>
              <a:rPr lang="en-US" sz="3600" dirty="0">
                <a:latin typeface="Abadi MT Condensed Extra Bold"/>
                <a:cs typeface="Abadi MT Condensed Extra Bold"/>
              </a:rPr>
            </a:br>
            <a:br>
              <a:rPr lang="en-US" sz="3600" dirty="0">
                <a:latin typeface="Abadi MT Condensed Extra Bold"/>
                <a:cs typeface="Abadi MT Condensed Extra Bold"/>
              </a:rPr>
            </a:br>
            <a:br>
              <a:rPr lang="en-US" sz="3600" dirty="0">
                <a:latin typeface="Abadi MT Condensed Extra Bold"/>
                <a:cs typeface="Abadi MT Condensed Extra Bold"/>
              </a:rPr>
            </a:br>
            <a:br>
              <a:rPr lang="en-US" sz="3600" dirty="0">
                <a:latin typeface="Abadi MT Condensed Extra Bold"/>
                <a:cs typeface="Abadi MT Condensed Extra Bold"/>
              </a:rPr>
            </a:br>
            <a:r>
              <a:rPr lang="en-US" sz="3600" dirty="0">
                <a:latin typeface="Abadi MT Condensed Extra Bold"/>
                <a:cs typeface="Abadi MT Condensed Extra Bold"/>
              </a:rPr>
              <a:t>Ask us about YOUR options!</a:t>
            </a:r>
          </a:p>
        </p:txBody>
      </p:sp>
      <p:sp>
        <p:nvSpPr>
          <p:cNvPr id="5" name="TextBox 4"/>
          <p:cNvSpPr txBox="1"/>
          <p:nvPr/>
        </p:nvSpPr>
        <p:spPr>
          <a:xfrm>
            <a:off x="1981201" y="1154545"/>
            <a:ext cx="5230091" cy="3600986"/>
          </a:xfrm>
          <a:prstGeom prst="rect">
            <a:avLst/>
          </a:prstGeom>
          <a:noFill/>
        </p:spPr>
        <p:txBody>
          <a:bodyPr wrap="square" rtlCol="0">
            <a:spAutoFit/>
          </a:bodyPr>
          <a:lstStyle/>
          <a:p>
            <a:r>
              <a:rPr lang="en-US" sz="2800" b="1" u="sng" dirty="0">
                <a:solidFill>
                  <a:srgbClr val="FF6666"/>
                </a:solidFill>
              </a:rPr>
              <a:t>HEALTH REASONS</a:t>
            </a:r>
            <a:r>
              <a:rPr lang="en-US" sz="2800" b="1" dirty="0">
                <a:solidFill>
                  <a:srgbClr val="FF6666"/>
                </a:solidFill>
              </a:rPr>
              <a:t>:</a:t>
            </a:r>
          </a:p>
          <a:p>
            <a:pPr marL="285750" indent="-285750">
              <a:buFont typeface="Arial"/>
              <a:buChar char="•"/>
            </a:pPr>
            <a:r>
              <a:rPr lang="en-US" b="1" dirty="0">
                <a:solidFill>
                  <a:srgbClr val="FF6666"/>
                </a:solidFill>
              </a:rPr>
              <a:t>Worn, chipped or cracked teeth</a:t>
            </a:r>
          </a:p>
          <a:p>
            <a:pPr marL="285750" indent="-285750">
              <a:buFont typeface="Arial"/>
              <a:buChar char="•"/>
            </a:pPr>
            <a:r>
              <a:rPr lang="en-US" b="1" dirty="0">
                <a:solidFill>
                  <a:srgbClr val="FF6666"/>
                </a:solidFill>
              </a:rPr>
              <a:t>Gum recession</a:t>
            </a:r>
          </a:p>
          <a:p>
            <a:pPr marL="285750" indent="-285750">
              <a:buFont typeface="Arial"/>
              <a:buChar char="•"/>
            </a:pPr>
            <a:r>
              <a:rPr lang="en-US" b="1" dirty="0">
                <a:solidFill>
                  <a:srgbClr val="FF6666"/>
                </a:solidFill>
              </a:rPr>
              <a:t>Jaw pain, headaches</a:t>
            </a:r>
          </a:p>
          <a:p>
            <a:endParaRPr lang="en-US" b="1" dirty="0">
              <a:solidFill>
                <a:srgbClr val="FF6666"/>
              </a:solidFill>
            </a:endParaRPr>
          </a:p>
          <a:p>
            <a:endParaRPr lang="en-US" sz="2800" b="1" dirty="0">
              <a:solidFill>
                <a:srgbClr val="FF6666"/>
              </a:solidFill>
            </a:endParaRPr>
          </a:p>
          <a:p>
            <a:r>
              <a:rPr lang="en-US" sz="2800" b="1" u="sng" dirty="0">
                <a:solidFill>
                  <a:srgbClr val="FF6666"/>
                </a:solidFill>
              </a:rPr>
              <a:t>COSMETIC REASONS</a:t>
            </a:r>
            <a:r>
              <a:rPr lang="en-US" sz="2800" b="1" dirty="0">
                <a:solidFill>
                  <a:srgbClr val="FF6666"/>
                </a:solidFill>
              </a:rPr>
              <a:t>:</a:t>
            </a:r>
          </a:p>
          <a:p>
            <a:pPr marL="285750" indent="-285750">
              <a:buFont typeface="Arial"/>
              <a:buChar char="•"/>
            </a:pPr>
            <a:r>
              <a:rPr lang="en-US" b="1" dirty="0">
                <a:solidFill>
                  <a:srgbClr val="FF6666"/>
                </a:solidFill>
              </a:rPr>
              <a:t>Unaesthetic spacing of teeth</a:t>
            </a:r>
          </a:p>
          <a:p>
            <a:pPr marL="285750" indent="-285750">
              <a:buFont typeface="Arial"/>
              <a:buChar char="•"/>
            </a:pPr>
            <a:r>
              <a:rPr lang="en-US" b="1" dirty="0">
                <a:solidFill>
                  <a:srgbClr val="FF6666"/>
                </a:solidFill>
              </a:rPr>
              <a:t>Short or long teeth</a:t>
            </a:r>
          </a:p>
          <a:p>
            <a:pPr marL="285750" indent="-285750">
              <a:buFont typeface="Arial"/>
              <a:buChar char="•"/>
            </a:pPr>
            <a:r>
              <a:rPr lang="en-US" b="1" dirty="0">
                <a:solidFill>
                  <a:srgbClr val="FF6666"/>
                </a:solidFill>
              </a:rPr>
              <a:t>Gummy smile</a:t>
            </a:r>
          </a:p>
          <a:p>
            <a:pPr marL="285750" indent="-285750">
              <a:buFont typeface="Arial"/>
              <a:buChar char="•"/>
            </a:pPr>
            <a:r>
              <a:rPr lang="en-US" b="1" dirty="0">
                <a:solidFill>
                  <a:srgbClr val="FF6666"/>
                </a:solidFill>
              </a:rPr>
              <a:t>Aged or worn smile </a:t>
            </a:r>
          </a:p>
        </p:txBody>
      </p:sp>
    </p:spTree>
    <p:extLst>
      <p:ext uri="{BB962C8B-B14F-4D97-AF65-F5344CB8AC3E}">
        <p14:creationId xmlns:p14="http://schemas.microsoft.com/office/powerpoint/2010/main" val="4155985694"/>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539" y="-829289"/>
            <a:ext cx="13622054" cy="6518366"/>
          </a:xfrm>
          <a:prstGeom prst="rect">
            <a:avLst/>
          </a:prstGeom>
        </p:spPr>
      </p:pic>
      <p:sp>
        <p:nvSpPr>
          <p:cNvPr id="5" name="TextBox 4"/>
          <p:cNvSpPr txBox="1"/>
          <p:nvPr/>
        </p:nvSpPr>
        <p:spPr>
          <a:xfrm>
            <a:off x="2505109" y="4882387"/>
            <a:ext cx="9225503" cy="2083647"/>
          </a:xfrm>
          <a:prstGeom prst="rect">
            <a:avLst/>
          </a:prstGeom>
          <a:solidFill>
            <a:srgbClr val="FFFFFF">
              <a:alpha val="67000"/>
            </a:srgbClr>
          </a:solidFill>
        </p:spPr>
        <p:txBody>
          <a:bodyPr wrap="square" rtlCol="0">
            <a:spAutoFit/>
          </a:bodyPr>
          <a:lstStyle/>
          <a:p>
            <a:pPr algn="ctr">
              <a:lnSpc>
                <a:spcPct val="130000"/>
              </a:lnSpc>
            </a:pPr>
            <a:r>
              <a:rPr lang="en-US" sz="3800" b="1" dirty="0">
                <a:solidFill>
                  <a:srgbClr val="FF0000"/>
                </a:solidFill>
                <a:latin typeface="Abadi MT Condensed Extra Bold"/>
                <a:cs typeface="Abadi MT Condensed Extra Bold"/>
              </a:rPr>
              <a:t>Wear your Mouth Guard while playing sports</a:t>
            </a:r>
          </a:p>
          <a:p>
            <a:pPr algn="ctr"/>
            <a:r>
              <a:rPr lang="en-US" sz="4000" b="1" dirty="0"/>
              <a:t>Ask us about custom-fit mouth guards</a:t>
            </a:r>
          </a:p>
          <a:p>
            <a:pPr algn="ctr"/>
            <a:r>
              <a:rPr lang="en-US" sz="4000" b="1" dirty="0"/>
              <a:t> for all family members who play sports. </a:t>
            </a:r>
          </a:p>
        </p:txBody>
      </p:sp>
    </p:spTree>
    <p:extLst>
      <p:ext uri="{BB962C8B-B14F-4D97-AF65-F5344CB8AC3E}">
        <p14:creationId xmlns:p14="http://schemas.microsoft.com/office/powerpoint/2010/main" val="1360659133"/>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pattFill prst="pct40">
            <a:fgClr>
              <a:schemeClr val="accent1"/>
            </a:fgClr>
            <a:bgClr>
              <a:schemeClr val="accent2"/>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366FF"/>
              </a:solidFill>
            </a:endParaRPr>
          </a:p>
        </p:txBody>
      </p:sp>
      <p:pic>
        <p:nvPicPr>
          <p:cNvPr id="4" name="Picture 3" descr="Chris Sarah Olivia 8209_m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7783" y="1101428"/>
            <a:ext cx="6355880" cy="4237253"/>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288566" y="336907"/>
            <a:ext cx="7425349" cy="707886"/>
          </a:xfrm>
          <a:prstGeom prst="rect">
            <a:avLst/>
          </a:prstGeom>
          <a:noFill/>
        </p:spPr>
        <p:txBody>
          <a:bodyPr wrap="square" rtlCol="0">
            <a:spAutoFit/>
          </a:bodyPr>
          <a:lstStyle/>
          <a:p>
            <a:pPr algn="ctr"/>
            <a:r>
              <a:rPr lang="en-US" sz="4000" dirty="0">
                <a:solidFill>
                  <a:srgbClr val="3366FF"/>
                </a:solidFill>
                <a:latin typeface="Arial Black"/>
                <a:cs typeface="Arial Black"/>
              </a:rPr>
              <a:t>Brush &amp; Floss Daily </a:t>
            </a:r>
          </a:p>
        </p:txBody>
      </p:sp>
      <p:sp>
        <p:nvSpPr>
          <p:cNvPr id="6" name="TextBox 5"/>
          <p:cNvSpPr txBox="1"/>
          <p:nvPr/>
        </p:nvSpPr>
        <p:spPr>
          <a:xfrm>
            <a:off x="1835010" y="5546008"/>
            <a:ext cx="8591635" cy="954107"/>
          </a:xfrm>
          <a:prstGeom prst="rect">
            <a:avLst/>
          </a:prstGeom>
          <a:noFill/>
        </p:spPr>
        <p:txBody>
          <a:bodyPr wrap="square" rtlCol="0">
            <a:spAutoFit/>
          </a:bodyPr>
          <a:lstStyle/>
          <a:p>
            <a:pPr algn="ctr"/>
            <a:r>
              <a:rPr lang="en-US" sz="2800" b="1" dirty="0">
                <a:solidFill>
                  <a:srgbClr val="3366FF"/>
                </a:solidFill>
              </a:rPr>
              <a:t>It’s never too early to brush and floss! </a:t>
            </a:r>
          </a:p>
          <a:p>
            <a:pPr algn="ctr"/>
            <a:r>
              <a:rPr lang="en-US" sz="2800" b="1" dirty="0">
                <a:solidFill>
                  <a:srgbClr val="3366FF"/>
                </a:solidFill>
              </a:rPr>
              <a:t>40-50% of kids experience tooth decay before age 5.</a:t>
            </a:r>
          </a:p>
        </p:txBody>
      </p:sp>
    </p:spTree>
    <p:extLst>
      <p:ext uri="{BB962C8B-B14F-4D97-AF65-F5344CB8AC3E}">
        <p14:creationId xmlns:p14="http://schemas.microsoft.com/office/powerpoint/2010/main" val="240218983"/>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961" y="0"/>
            <a:ext cx="15753804" cy="7876902"/>
          </a:xfrm>
          <a:prstGeom prst="rect">
            <a:avLst/>
          </a:prstGeom>
        </p:spPr>
      </p:pic>
      <p:sp>
        <p:nvSpPr>
          <p:cNvPr id="6" name="Rectangle 5"/>
          <p:cNvSpPr/>
          <p:nvPr/>
        </p:nvSpPr>
        <p:spPr>
          <a:xfrm>
            <a:off x="627017" y="2455817"/>
            <a:ext cx="5486400" cy="4402183"/>
          </a:xfrm>
          <a:prstGeom prst="rect">
            <a:avLst/>
          </a:prstGeom>
          <a:solidFill>
            <a:srgbClr val="FFC000"/>
          </a:solidFill>
          <a:effectLst>
            <a:softEdge rad="825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35132" y="281269"/>
            <a:ext cx="6766560" cy="7174272"/>
          </a:xfrm>
          <a:prstGeom prst="rect">
            <a:avLst/>
          </a:prstGeom>
          <a:noFill/>
        </p:spPr>
        <p:txBody>
          <a:bodyPr wrap="square" rtlCol="0">
            <a:spAutoFit/>
          </a:bodyPr>
          <a:lstStyle/>
          <a:p>
            <a:pPr algn="ctr">
              <a:lnSpc>
                <a:spcPct val="130000"/>
              </a:lnSpc>
            </a:pPr>
            <a:r>
              <a:rPr lang="en-US" sz="5400" b="1" dirty="0">
                <a:solidFill>
                  <a:srgbClr val="FF0000"/>
                </a:solidFill>
                <a:latin typeface="Abadi MT Condensed Extra Bold"/>
                <a:cs typeface="Abadi MT Condensed Extra Bold"/>
              </a:rPr>
              <a:t>Fruit that ripens </a:t>
            </a:r>
          </a:p>
          <a:p>
            <a:pPr algn="ctr">
              <a:lnSpc>
                <a:spcPct val="130000"/>
              </a:lnSpc>
            </a:pPr>
            <a:r>
              <a:rPr lang="en-US" sz="5400" b="1" dirty="0">
                <a:solidFill>
                  <a:srgbClr val="FF0000"/>
                </a:solidFill>
                <a:latin typeface="Abadi MT Condensed Extra Bold"/>
                <a:cs typeface="Abadi MT Condensed Extra Bold"/>
              </a:rPr>
              <a:t>in October in PA:</a:t>
            </a:r>
          </a:p>
          <a:p>
            <a:pPr algn="ctr">
              <a:lnSpc>
                <a:spcPct val="130000"/>
              </a:lnSpc>
            </a:pPr>
            <a:endParaRPr lang="en-US" sz="5400" b="1" dirty="0">
              <a:solidFill>
                <a:srgbClr val="FF0000"/>
              </a:solidFill>
              <a:latin typeface="Abadi MT Condensed Extra Bold"/>
              <a:cs typeface="Abadi MT Condensed Extra Bold"/>
            </a:endParaRPr>
          </a:p>
          <a:p>
            <a:pPr algn="ctr">
              <a:lnSpc>
                <a:spcPct val="130000"/>
              </a:lnSpc>
            </a:pPr>
            <a:endParaRPr lang="en-US" sz="9600" b="1" dirty="0">
              <a:solidFill>
                <a:srgbClr val="FF0000"/>
              </a:solidFill>
              <a:latin typeface="Abadi MT Condensed Extra Bold"/>
              <a:cs typeface="Abadi MT Condensed Extra Bold"/>
            </a:endParaRPr>
          </a:p>
          <a:p>
            <a:pPr algn="ctr">
              <a:lnSpc>
                <a:spcPct val="130000"/>
              </a:lnSpc>
            </a:pPr>
            <a:r>
              <a:rPr lang="en-US" sz="9600" b="1" dirty="0">
                <a:solidFill>
                  <a:srgbClr val="FF0000"/>
                </a:solidFill>
                <a:latin typeface="Abadi MT Condensed Extra Bold"/>
                <a:cs typeface="Abadi MT Condensed Extra Bold"/>
              </a:rPr>
              <a:t>_________</a:t>
            </a:r>
          </a:p>
        </p:txBody>
      </p:sp>
    </p:spTree>
    <p:extLst>
      <p:ext uri="{BB962C8B-B14F-4D97-AF65-F5344CB8AC3E}">
        <p14:creationId xmlns:p14="http://schemas.microsoft.com/office/powerpoint/2010/main" val="3596613745"/>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961" y="0"/>
            <a:ext cx="15753804" cy="7876902"/>
          </a:xfrm>
          <a:prstGeom prst="rect">
            <a:avLst/>
          </a:prstGeom>
        </p:spPr>
      </p:pic>
      <p:sp>
        <p:nvSpPr>
          <p:cNvPr id="5" name="TextBox 4"/>
          <p:cNvSpPr txBox="1"/>
          <p:nvPr/>
        </p:nvSpPr>
        <p:spPr>
          <a:xfrm>
            <a:off x="235132" y="1136495"/>
            <a:ext cx="6766560" cy="5712333"/>
          </a:xfrm>
          <a:prstGeom prst="rect">
            <a:avLst/>
          </a:prstGeom>
          <a:noFill/>
        </p:spPr>
        <p:txBody>
          <a:bodyPr wrap="square" rtlCol="0">
            <a:spAutoFit/>
          </a:bodyPr>
          <a:lstStyle/>
          <a:p>
            <a:pPr algn="ctr">
              <a:lnSpc>
                <a:spcPct val="130000"/>
              </a:lnSpc>
            </a:pPr>
            <a:r>
              <a:rPr lang="en-US" sz="5400" b="1" dirty="0">
                <a:solidFill>
                  <a:srgbClr val="FF0000"/>
                </a:solidFill>
                <a:latin typeface="Abadi MT Condensed Extra Bold"/>
                <a:cs typeface="Abadi MT Condensed Extra Bold"/>
              </a:rPr>
              <a:t>Fruit that ripens </a:t>
            </a:r>
          </a:p>
          <a:p>
            <a:pPr algn="ctr">
              <a:lnSpc>
                <a:spcPct val="130000"/>
              </a:lnSpc>
            </a:pPr>
            <a:r>
              <a:rPr lang="en-US" sz="5400" b="1" dirty="0">
                <a:solidFill>
                  <a:srgbClr val="FF0000"/>
                </a:solidFill>
                <a:latin typeface="Abadi MT Condensed Extra Bold"/>
                <a:cs typeface="Abadi MT Condensed Extra Bold"/>
              </a:rPr>
              <a:t>in October in PA:</a:t>
            </a:r>
          </a:p>
          <a:p>
            <a:pPr algn="ctr">
              <a:lnSpc>
                <a:spcPct val="130000"/>
              </a:lnSpc>
            </a:pPr>
            <a:endParaRPr lang="en-US" sz="9600" b="1" dirty="0">
              <a:solidFill>
                <a:srgbClr val="FF0000"/>
              </a:solidFill>
              <a:latin typeface="Abadi MT Condensed Extra Bold"/>
              <a:cs typeface="Abadi MT Condensed Extra Bold"/>
            </a:endParaRPr>
          </a:p>
          <a:p>
            <a:pPr algn="ctr">
              <a:lnSpc>
                <a:spcPct val="130000"/>
              </a:lnSpc>
            </a:pPr>
            <a:r>
              <a:rPr lang="en-US" sz="8000" b="1" u="sng" dirty="0">
                <a:solidFill>
                  <a:srgbClr val="FF0000"/>
                </a:solidFill>
                <a:latin typeface="Abadi MT Condensed Extra Bold"/>
                <a:cs typeface="Abadi MT Condensed Extra Bold"/>
              </a:rPr>
              <a:t>APPLE</a:t>
            </a:r>
          </a:p>
        </p:txBody>
      </p:sp>
    </p:spTree>
    <p:extLst>
      <p:ext uri="{BB962C8B-B14F-4D97-AF65-F5344CB8AC3E}">
        <p14:creationId xmlns:p14="http://schemas.microsoft.com/office/powerpoint/2010/main" val="1981647161"/>
      </p:ext>
    </p:extLst>
  </p:cSld>
  <p:clrMapOvr>
    <a:masterClrMapping/>
  </p:clrMapOvr>
  <mc:AlternateContent xmlns:mc="http://schemas.openxmlformats.org/markup-compatibility/2006" xmlns:p14="http://schemas.microsoft.com/office/powerpoint/2010/main">
    <mc:Choice Requires="p14">
      <p:transition spd="slow" p14:dur="1500" advClick="0" advTm="15000">
        <p:random/>
      </p:transition>
    </mc:Choice>
    <mc:Fallback xmlns="">
      <p:transition spd="slow" advClick="0" advTm="1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nodeType="afterEffect">
                                  <p:stCondLst>
                                    <p:cond delay="0"/>
                                  </p:stCondLst>
                                  <p:iterate type="lt">
                                    <p:tmPct val="50000"/>
                                  </p:iterate>
                                  <p:childTnLst>
                                    <p:set>
                                      <p:cBhvr>
                                        <p:cTn id="6" dur="1" fill="hold">
                                          <p:stCondLst>
                                            <p:cond delay="0"/>
                                          </p:stCondLst>
                                        </p:cTn>
                                        <p:tgtEl>
                                          <p:spTgt spid="5">
                                            <p:txEl>
                                              <p:pRg st="3" end="3"/>
                                            </p:txEl>
                                          </p:spTgt>
                                        </p:tgtEl>
                                        <p:attrNameLst>
                                          <p:attrName>style.visibility</p:attrName>
                                        </p:attrNameLst>
                                      </p:cBhvr>
                                      <p:to>
                                        <p:strVal val="visible"/>
                                      </p:to>
                                    </p:set>
                                    <p:set>
                                      <p:cBhvr>
                                        <p:cTn id="7" dur="1820" fill="hold">
                                          <p:stCondLst>
                                            <p:cond delay="0"/>
                                          </p:stCondLst>
                                        </p:cTn>
                                        <p:tgtEl>
                                          <p:spTgt spid="5">
                                            <p:txEl>
                                              <p:pRg st="3" end="3"/>
                                            </p:txEl>
                                          </p:spTgt>
                                        </p:tgtEl>
                                        <p:attrNameLst>
                                          <p:attrName>style.rotation</p:attrName>
                                        </p:attrNameLst>
                                      </p:cBhvr>
                                      <p:to>
                                        <p:strVal val="-45.0"/>
                                      </p:to>
                                    </p:set>
                                    <p:anim calcmode="lin" valueType="num">
                                      <p:cBhvr>
                                        <p:cTn id="8" dur="1820" fill="hold">
                                          <p:stCondLst>
                                            <p:cond delay="1820"/>
                                          </p:stCondLst>
                                        </p:cTn>
                                        <p:tgtEl>
                                          <p:spTgt spid="5">
                                            <p:txEl>
                                              <p:pRg st="3" end="3"/>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1820" fill="hold">
                                          <p:stCondLst>
                                            <p:cond delay="0"/>
                                          </p:stCondLst>
                                        </p:cTn>
                                        <p:tgtEl>
                                          <p:spTgt spid="5">
                                            <p:txEl>
                                              <p:pRg st="3" end="3"/>
                                            </p:txEl>
                                          </p:spTgt>
                                        </p:tgtEl>
                                        <p:attrNameLst>
                                          <p:attrName>ppt_y</p:attrName>
                                        </p:attrNameLst>
                                      </p:cBhvr>
                                      <p:tavLst>
                                        <p:tav tm="0">
                                          <p:val>
                                            <p:strVal val="#ppt_y-1"/>
                                          </p:val>
                                        </p:tav>
                                        <p:tav tm="100000">
                                          <p:val>
                                            <p:strVal val="#ppt_y-(0.354*#ppt_w-0.172*#ppt_h)"/>
                                          </p:val>
                                        </p:tav>
                                      </p:tavLst>
                                    </p:anim>
                                    <p:anim calcmode="lin" valueType="num">
                                      <p:cBhvr>
                                        <p:cTn id="10" dur="624" decel="50000" autoRev="1" fill="hold">
                                          <p:stCondLst>
                                            <p:cond delay="1820"/>
                                          </p:stCondLst>
                                        </p:cTn>
                                        <p:tgtEl>
                                          <p:spTgt spid="5">
                                            <p:txEl>
                                              <p:pRg st="3" end="3"/>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544" fill="hold">
                                          <p:stCondLst>
                                            <p:cond delay="3456"/>
                                          </p:stCondLst>
                                        </p:cTn>
                                        <p:tgtEl>
                                          <p:spTgt spid="5">
                                            <p:txEl>
                                              <p:pRg st="3" end="3"/>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 dockstate="right" visibility="0" width="350" row="0">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8F83F9AE-0E28-B544-A64B-09234923DE99}">
  <we:reference id="wa104178141" version="3.0.6.9" store="en-US" storeType="OMEX"/>
  <we:alternateReferences>
    <we:reference id="WA104178141" version="3.0.6.9" store="WA104178141"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CD910DCC-F9C3-2848-90BC-B07E2B00BD3D}">
  <we:reference id="wa104380169" version="1.1.0.0" store="en-US" storeType="OMEX"/>
  <we:alternateReferences>
    <we:reference id="WA104380169" version="1.1.0.0" store="WA104380169"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15</TotalTime>
  <Words>2920</Words>
  <Application>Microsoft Macintosh PowerPoint</Application>
  <PresentationFormat>Widescreen</PresentationFormat>
  <Paragraphs>551</Paragraphs>
  <Slides>103</Slides>
  <Notes>52</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103</vt:i4>
      </vt:variant>
    </vt:vector>
  </HeadingPairs>
  <TitlesOfParts>
    <vt:vector size="119" baseType="lpstr">
      <vt:lpstr>Abadi MT Condensed Extra Bold</vt:lpstr>
      <vt:lpstr>Adobe Caslon Pro Bold</vt:lpstr>
      <vt:lpstr>American Typewriter</vt:lpstr>
      <vt:lpstr>Apple Casual</vt:lpstr>
      <vt:lpstr>Arial</vt:lpstr>
      <vt:lpstr>Arial Black</vt:lpstr>
      <vt:lpstr>Avenir Black</vt:lpstr>
      <vt:lpstr>Calibri</vt:lpstr>
      <vt:lpstr>Century Gothic</vt:lpstr>
      <vt:lpstr>Chalkduster</vt:lpstr>
      <vt:lpstr>Cooper Black</vt:lpstr>
      <vt:lpstr>Curlz MT</vt:lpstr>
      <vt:lpstr>Tw Cen MT</vt:lpstr>
      <vt:lpstr>Tw Cen MT Condensed</vt:lpstr>
      <vt:lpstr>Wingdings 3</vt:lpstr>
      <vt:lpstr>Integral</vt:lpstr>
      <vt:lpstr>Welcome to  LITITZ ORTHODONTICS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 the Mouth Rinse   </vt:lpstr>
      <vt:lpstr>PowerPoint Presentation</vt:lpstr>
      <vt:lpstr>PowerPoint Presentation</vt:lpstr>
      <vt:lpstr>PowerPoint Presentation</vt:lpstr>
      <vt:lpstr>PowerPoint Presentation</vt:lpstr>
      <vt:lpstr>An orthodontic evaluation  will help determine bite problems such as:</vt:lpstr>
      <vt:lpstr>PowerPoint Presentation</vt:lpstr>
      <vt:lpstr>Thinking about braces?</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orthodontic evaluation  will help determine bite problems such as:</vt:lpstr>
      <vt:lpstr> Thumbsucking is a  natural  reflex  for children.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Floss Daily!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love to see you smile!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PowerPoint Presentation</vt:lpstr>
      <vt:lpstr>PowerPoint Presentation</vt:lpstr>
      <vt:lpstr>PowerPoint Presentation</vt:lpstr>
      <vt:lpstr>An orthodontic evaluation  will help determine bite problems such 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Thinking about braces?</vt:lpstr>
      <vt:lpstr>Why improve your smile …            Ask us about YOUR options!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LITITZ ORTHODONTICS</dc:title>
  <dc:creator>keri palasz</dc:creator>
  <cp:lastModifiedBy>keri palasz</cp:lastModifiedBy>
  <cp:revision>6</cp:revision>
  <dcterms:created xsi:type="dcterms:W3CDTF">2021-07-06T12:53:50Z</dcterms:created>
  <dcterms:modified xsi:type="dcterms:W3CDTF">2022-07-15T20:52:33Z</dcterms:modified>
</cp:coreProperties>
</file>